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ppt/theme/themeOverride2.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74" r:id="rId3"/>
    <p:sldId id="275" r:id="rId4"/>
    <p:sldId id="259" r:id="rId5"/>
    <p:sldId id="260" r:id="rId6"/>
    <p:sldId id="262" r:id="rId7"/>
    <p:sldId id="264" r:id="rId8"/>
    <p:sldId id="265" r:id="rId9"/>
    <p:sldId id="266" r:id="rId10"/>
    <p:sldId id="276" r:id="rId11"/>
    <p:sldId id="268" r:id="rId12"/>
    <p:sldId id="269" r:id="rId13"/>
    <p:sldId id="270" r:id="rId14"/>
    <p:sldId id="273" r:id="rId15"/>
    <p:sldId id="26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78966" autoAdjust="0"/>
  </p:normalViewPr>
  <p:slideViewPr>
    <p:cSldViewPr snapToGrid="0">
      <p:cViewPr varScale="1">
        <p:scale>
          <a:sx n="90" d="100"/>
          <a:sy n="90" d="100"/>
        </p:scale>
        <p:origin x="882" y="96"/>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6688F3-05C6-4BE7-983E-9D04EF00DB6C}"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8086BF4D-6B3A-4AD5-B7F2-2037DE6E5EDB}">
      <dgm:prSet/>
      <dgm:spPr/>
      <dgm:t>
        <a:bodyPr/>
        <a:lstStyle/>
        <a:p>
          <a:pPr>
            <a:lnSpc>
              <a:spcPct val="100000"/>
            </a:lnSpc>
          </a:pPr>
          <a:r>
            <a:rPr lang="en-US" dirty="0"/>
            <a:t>Exclusion of Host identities to maintain privacy and confidentiality</a:t>
          </a:r>
        </a:p>
      </dgm:t>
    </dgm:pt>
    <dgm:pt modelId="{A2EAED57-A374-4A72-8E4B-9D274A936992}" type="parTrans" cxnId="{394E6065-1E60-4354-B826-13895935650A}">
      <dgm:prSet/>
      <dgm:spPr/>
      <dgm:t>
        <a:bodyPr/>
        <a:lstStyle/>
        <a:p>
          <a:endParaRPr lang="en-US"/>
        </a:p>
      </dgm:t>
    </dgm:pt>
    <dgm:pt modelId="{A989A295-8797-482C-98C5-39AC4A7415B4}" type="sibTrans" cxnId="{394E6065-1E60-4354-B826-13895935650A}">
      <dgm:prSet/>
      <dgm:spPr/>
      <dgm:t>
        <a:bodyPr/>
        <a:lstStyle/>
        <a:p>
          <a:pPr>
            <a:lnSpc>
              <a:spcPct val="100000"/>
            </a:lnSpc>
          </a:pPr>
          <a:endParaRPr lang="en-US"/>
        </a:p>
      </dgm:t>
    </dgm:pt>
    <dgm:pt modelId="{BC454893-7A57-4378-8E3F-F38387DF66D1}">
      <dgm:prSet/>
      <dgm:spPr/>
      <dgm:t>
        <a:bodyPr/>
        <a:lstStyle/>
        <a:p>
          <a:pPr>
            <a:lnSpc>
              <a:spcPct val="100000"/>
            </a:lnSpc>
          </a:pPr>
          <a:r>
            <a:rPr lang="en-US" dirty="0"/>
            <a:t>Exact addresses of each property are not disclosed to protect the security of hosts and guests</a:t>
          </a:r>
        </a:p>
      </dgm:t>
    </dgm:pt>
    <dgm:pt modelId="{C3722C64-17D4-4A3E-8CC7-B62643A4F4FE}" type="parTrans" cxnId="{FFC845B2-C52C-4C1E-8063-F1F312795395}">
      <dgm:prSet/>
      <dgm:spPr/>
      <dgm:t>
        <a:bodyPr/>
        <a:lstStyle/>
        <a:p>
          <a:endParaRPr lang="en-US"/>
        </a:p>
      </dgm:t>
    </dgm:pt>
    <dgm:pt modelId="{61DFDAFA-2236-4EDC-8DB1-5355AD98A51A}" type="sibTrans" cxnId="{FFC845B2-C52C-4C1E-8063-F1F312795395}">
      <dgm:prSet/>
      <dgm:spPr/>
      <dgm:t>
        <a:bodyPr/>
        <a:lstStyle/>
        <a:p>
          <a:pPr>
            <a:lnSpc>
              <a:spcPct val="100000"/>
            </a:lnSpc>
          </a:pPr>
          <a:endParaRPr lang="en-US"/>
        </a:p>
      </dgm:t>
    </dgm:pt>
    <dgm:pt modelId="{4BB5C433-2E08-4470-B902-45C771AF640C}">
      <dgm:prSet/>
      <dgm:spPr/>
      <dgm:t>
        <a:bodyPr/>
        <a:lstStyle/>
        <a:p>
          <a:pPr>
            <a:lnSpc>
              <a:spcPct val="100000"/>
            </a:lnSpc>
          </a:pPr>
          <a:r>
            <a:rPr lang="en-US" b="0" i="0" dirty="0"/>
            <a:t>By implementing these ethical and legal considerations, the analysis prioritizes data security and anonymity.</a:t>
          </a:r>
          <a:endParaRPr lang="en-US" dirty="0"/>
        </a:p>
      </dgm:t>
    </dgm:pt>
    <dgm:pt modelId="{9AF3EBFE-8CCE-4AB2-98EF-2C45C187EB20}" type="parTrans" cxnId="{E61DDD7B-F9F3-422D-8290-DD63256128CA}">
      <dgm:prSet/>
      <dgm:spPr/>
      <dgm:t>
        <a:bodyPr/>
        <a:lstStyle/>
        <a:p>
          <a:endParaRPr lang="en-US"/>
        </a:p>
      </dgm:t>
    </dgm:pt>
    <dgm:pt modelId="{C861E17C-B1B0-42D0-951E-93DBD055812F}" type="sibTrans" cxnId="{E61DDD7B-F9F3-422D-8290-DD63256128CA}">
      <dgm:prSet/>
      <dgm:spPr/>
      <dgm:t>
        <a:bodyPr/>
        <a:lstStyle/>
        <a:p>
          <a:endParaRPr lang="en-US"/>
        </a:p>
      </dgm:t>
    </dgm:pt>
    <dgm:pt modelId="{96695FC0-8337-404A-A8B7-B4273A453741}" type="pres">
      <dgm:prSet presAssocID="{FB6688F3-05C6-4BE7-983E-9D04EF00DB6C}" presName="root" presStyleCnt="0">
        <dgm:presLayoutVars>
          <dgm:dir/>
          <dgm:resizeHandles val="exact"/>
        </dgm:presLayoutVars>
      </dgm:prSet>
      <dgm:spPr/>
    </dgm:pt>
    <dgm:pt modelId="{86FB1339-3C57-4F93-9BCF-B99ABC21F22F}" type="pres">
      <dgm:prSet presAssocID="{FB6688F3-05C6-4BE7-983E-9D04EF00DB6C}" presName="container" presStyleCnt="0">
        <dgm:presLayoutVars>
          <dgm:dir/>
          <dgm:resizeHandles val="exact"/>
        </dgm:presLayoutVars>
      </dgm:prSet>
      <dgm:spPr/>
    </dgm:pt>
    <dgm:pt modelId="{7E5F37E2-2072-4A73-8743-4D548D383D32}" type="pres">
      <dgm:prSet presAssocID="{8086BF4D-6B3A-4AD5-B7F2-2037DE6E5EDB}" presName="compNode" presStyleCnt="0"/>
      <dgm:spPr/>
    </dgm:pt>
    <dgm:pt modelId="{8515C620-33CA-4C75-8BC6-65E1D82A5174}" type="pres">
      <dgm:prSet presAssocID="{8086BF4D-6B3A-4AD5-B7F2-2037DE6E5EDB}" presName="iconBgRect" presStyleLbl="bgShp" presStyleIdx="0" presStyleCnt="3"/>
      <dgm:spPr/>
    </dgm:pt>
    <dgm:pt modelId="{0B24C8F7-4438-4774-A8E8-DE10E4C2AA73}" type="pres">
      <dgm:prSet presAssocID="{8086BF4D-6B3A-4AD5-B7F2-2037DE6E5ED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Lock"/>
        </a:ext>
      </dgm:extLst>
    </dgm:pt>
    <dgm:pt modelId="{65A5C291-1AB3-418F-B5B5-D591DDC2DBBC}" type="pres">
      <dgm:prSet presAssocID="{8086BF4D-6B3A-4AD5-B7F2-2037DE6E5EDB}" presName="spaceRect" presStyleCnt="0"/>
      <dgm:spPr/>
    </dgm:pt>
    <dgm:pt modelId="{595DCB93-7D51-45D8-ADD5-3DFDCC136E89}" type="pres">
      <dgm:prSet presAssocID="{8086BF4D-6B3A-4AD5-B7F2-2037DE6E5EDB}" presName="textRect" presStyleLbl="revTx" presStyleIdx="0" presStyleCnt="3">
        <dgm:presLayoutVars>
          <dgm:chMax val="1"/>
          <dgm:chPref val="1"/>
        </dgm:presLayoutVars>
      </dgm:prSet>
      <dgm:spPr/>
    </dgm:pt>
    <dgm:pt modelId="{7B318EB4-1C8A-4C86-9B0E-0836D3643374}" type="pres">
      <dgm:prSet presAssocID="{A989A295-8797-482C-98C5-39AC4A7415B4}" presName="sibTrans" presStyleLbl="sibTrans2D1" presStyleIdx="0" presStyleCnt="0"/>
      <dgm:spPr/>
    </dgm:pt>
    <dgm:pt modelId="{014EDACC-3F0F-44C7-A497-C12B4010C569}" type="pres">
      <dgm:prSet presAssocID="{BC454893-7A57-4378-8E3F-F38387DF66D1}" presName="compNode" presStyleCnt="0"/>
      <dgm:spPr/>
    </dgm:pt>
    <dgm:pt modelId="{D67DB23B-F0BC-40BE-ABA3-A41D0AEA7CE6}" type="pres">
      <dgm:prSet presAssocID="{BC454893-7A57-4378-8E3F-F38387DF66D1}" presName="iconBgRect" presStyleLbl="bgShp" presStyleIdx="1" presStyleCnt="3"/>
      <dgm:spPr/>
    </dgm:pt>
    <dgm:pt modelId="{BF992244-E63B-4B15-B05D-8F0037966E97}" type="pres">
      <dgm:prSet presAssocID="{BC454893-7A57-4378-8E3F-F38387DF66D1}"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Gavel"/>
        </a:ext>
      </dgm:extLst>
    </dgm:pt>
    <dgm:pt modelId="{35A87A22-C794-46FC-B69B-8847B63F05CC}" type="pres">
      <dgm:prSet presAssocID="{BC454893-7A57-4378-8E3F-F38387DF66D1}" presName="spaceRect" presStyleCnt="0"/>
      <dgm:spPr/>
    </dgm:pt>
    <dgm:pt modelId="{A9BDAFC0-83B7-4191-BA4A-5EA9485C1907}" type="pres">
      <dgm:prSet presAssocID="{BC454893-7A57-4378-8E3F-F38387DF66D1}" presName="textRect" presStyleLbl="revTx" presStyleIdx="1" presStyleCnt="3">
        <dgm:presLayoutVars>
          <dgm:chMax val="1"/>
          <dgm:chPref val="1"/>
        </dgm:presLayoutVars>
      </dgm:prSet>
      <dgm:spPr/>
    </dgm:pt>
    <dgm:pt modelId="{BA042F36-9C3D-4E53-9D1A-F95AB661F5DA}" type="pres">
      <dgm:prSet presAssocID="{61DFDAFA-2236-4EDC-8DB1-5355AD98A51A}" presName="sibTrans" presStyleLbl="sibTrans2D1" presStyleIdx="0" presStyleCnt="0"/>
      <dgm:spPr/>
    </dgm:pt>
    <dgm:pt modelId="{EDEC3499-69DF-4E88-BB8C-A335C04E7A9A}" type="pres">
      <dgm:prSet presAssocID="{4BB5C433-2E08-4470-B902-45C771AF640C}" presName="compNode" presStyleCnt="0"/>
      <dgm:spPr/>
    </dgm:pt>
    <dgm:pt modelId="{EA7AE81B-E1C0-487B-B58D-ED2D65991BE0}" type="pres">
      <dgm:prSet presAssocID="{4BB5C433-2E08-4470-B902-45C771AF640C}" presName="iconBgRect" presStyleLbl="bgShp" presStyleIdx="2" presStyleCnt="3"/>
      <dgm:spPr/>
    </dgm:pt>
    <dgm:pt modelId="{20A1C274-D8FD-4FE3-B0A6-9D93825277BA}" type="pres">
      <dgm:prSet presAssocID="{4BB5C433-2E08-4470-B902-45C771AF640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Judge"/>
        </a:ext>
      </dgm:extLst>
    </dgm:pt>
    <dgm:pt modelId="{55453784-58CD-40F4-837F-08AB63E47866}" type="pres">
      <dgm:prSet presAssocID="{4BB5C433-2E08-4470-B902-45C771AF640C}" presName="spaceRect" presStyleCnt="0"/>
      <dgm:spPr/>
    </dgm:pt>
    <dgm:pt modelId="{7E55BAD5-5CE1-4E47-8DF0-22630B602461}" type="pres">
      <dgm:prSet presAssocID="{4BB5C433-2E08-4470-B902-45C771AF640C}" presName="textRect" presStyleLbl="revTx" presStyleIdx="2" presStyleCnt="3">
        <dgm:presLayoutVars>
          <dgm:chMax val="1"/>
          <dgm:chPref val="1"/>
        </dgm:presLayoutVars>
      </dgm:prSet>
      <dgm:spPr/>
    </dgm:pt>
  </dgm:ptLst>
  <dgm:cxnLst>
    <dgm:cxn modelId="{9A50AB2A-A492-4BCE-ACF6-239E469C5784}" type="presOf" srcId="{FB6688F3-05C6-4BE7-983E-9D04EF00DB6C}" destId="{96695FC0-8337-404A-A8B7-B4273A453741}" srcOrd="0" destOrd="0" presId="urn:microsoft.com/office/officeart/2018/2/layout/IconCircleList"/>
    <dgm:cxn modelId="{4489B232-0C47-4051-96F7-A3CF0C8EE8AC}" type="presOf" srcId="{8086BF4D-6B3A-4AD5-B7F2-2037DE6E5EDB}" destId="{595DCB93-7D51-45D8-ADD5-3DFDCC136E89}" srcOrd="0" destOrd="0" presId="urn:microsoft.com/office/officeart/2018/2/layout/IconCircleList"/>
    <dgm:cxn modelId="{497BFF41-5AFC-42E2-B184-F2F58E2F910A}" type="presOf" srcId="{A989A295-8797-482C-98C5-39AC4A7415B4}" destId="{7B318EB4-1C8A-4C86-9B0E-0836D3643374}" srcOrd="0" destOrd="0" presId="urn:microsoft.com/office/officeart/2018/2/layout/IconCircleList"/>
    <dgm:cxn modelId="{AEE73162-B1BB-4895-91FD-3304D9FACB02}" type="presOf" srcId="{4BB5C433-2E08-4470-B902-45C771AF640C}" destId="{7E55BAD5-5CE1-4E47-8DF0-22630B602461}" srcOrd="0" destOrd="0" presId="urn:microsoft.com/office/officeart/2018/2/layout/IconCircleList"/>
    <dgm:cxn modelId="{394E6065-1E60-4354-B826-13895935650A}" srcId="{FB6688F3-05C6-4BE7-983E-9D04EF00DB6C}" destId="{8086BF4D-6B3A-4AD5-B7F2-2037DE6E5EDB}" srcOrd="0" destOrd="0" parTransId="{A2EAED57-A374-4A72-8E4B-9D274A936992}" sibTransId="{A989A295-8797-482C-98C5-39AC4A7415B4}"/>
    <dgm:cxn modelId="{E61DDD7B-F9F3-422D-8290-DD63256128CA}" srcId="{FB6688F3-05C6-4BE7-983E-9D04EF00DB6C}" destId="{4BB5C433-2E08-4470-B902-45C771AF640C}" srcOrd="2" destOrd="0" parTransId="{9AF3EBFE-8CCE-4AB2-98EF-2C45C187EB20}" sibTransId="{C861E17C-B1B0-42D0-951E-93DBD055812F}"/>
    <dgm:cxn modelId="{DA811893-702F-4853-B7BA-5494D038A168}" type="presOf" srcId="{BC454893-7A57-4378-8E3F-F38387DF66D1}" destId="{A9BDAFC0-83B7-4191-BA4A-5EA9485C1907}" srcOrd="0" destOrd="0" presId="urn:microsoft.com/office/officeart/2018/2/layout/IconCircleList"/>
    <dgm:cxn modelId="{1BF16C9F-E235-4EB9-9C81-66CA2CEED5E7}" type="presOf" srcId="{61DFDAFA-2236-4EDC-8DB1-5355AD98A51A}" destId="{BA042F36-9C3D-4E53-9D1A-F95AB661F5DA}" srcOrd="0" destOrd="0" presId="urn:microsoft.com/office/officeart/2018/2/layout/IconCircleList"/>
    <dgm:cxn modelId="{FFC845B2-C52C-4C1E-8063-F1F312795395}" srcId="{FB6688F3-05C6-4BE7-983E-9D04EF00DB6C}" destId="{BC454893-7A57-4378-8E3F-F38387DF66D1}" srcOrd="1" destOrd="0" parTransId="{C3722C64-17D4-4A3E-8CC7-B62643A4F4FE}" sibTransId="{61DFDAFA-2236-4EDC-8DB1-5355AD98A51A}"/>
    <dgm:cxn modelId="{40252CAB-D490-4244-9D01-65E6A386427B}" type="presParOf" srcId="{96695FC0-8337-404A-A8B7-B4273A453741}" destId="{86FB1339-3C57-4F93-9BCF-B99ABC21F22F}" srcOrd="0" destOrd="0" presId="urn:microsoft.com/office/officeart/2018/2/layout/IconCircleList"/>
    <dgm:cxn modelId="{87C977B7-FDBA-4834-8EF4-9B3C09447E67}" type="presParOf" srcId="{86FB1339-3C57-4F93-9BCF-B99ABC21F22F}" destId="{7E5F37E2-2072-4A73-8743-4D548D383D32}" srcOrd="0" destOrd="0" presId="urn:microsoft.com/office/officeart/2018/2/layout/IconCircleList"/>
    <dgm:cxn modelId="{76F05C8A-F27F-40B1-9CD6-EC476CF01637}" type="presParOf" srcId="{7E5F37E2-2072-4A73-8743-4D548D383D32}" destId="{8515C620-33CA-4C75-8BC6-65E1D82A5174}" srcOrd="0" destOrd="0" presId="urn:microsoft.com/office/officeart/2018/2/layout/IconCircleList"/>
    <dgm:cxn modelId="{1BC7C34B-03F2-4004-BFC2-2C3A33C248D6}" type="presParOf" srcId="{7E5F37E2-2072-4A73-8743-4D548D383D32}" destId="{0B24C8F7-4438-4774-A8E8-DE10E4C2AA73}" srcOrd="1" destOrd="0" presId="urn:microsoft.com/office/officeart/2018/2/layout/IconCircleList"/>
    <dgm:cxn modelId="{98F3AB0A-9AF8-4BE1-A42B-2AB972CA90AA}" type="presParOf" srcId="{7E5F37E2-2072-4A73-8743-4D548D383D32}" destId="{65A5C291-1AB3-418F-B5B5-D591DDC2DBBC}" srcOrd="2" destOrd="0" presId="urn:microsoft.com/office/officeart/2018/2/layout/IconCircleList"/>
    <dgm:cxn modelId="{29549819-6EDC-4562-9951-A4AE5C3C9325}" type="presParOf" srcId="{7E5F37E2-2072-4A73-8743-4D548D383D32}" destId="{595DCB93-7D51-45D8-ADD5-3DFDCC136E89}" srcOrd="3" destOrd="0" presId="urn:microsoft.com/office/officeart/2018/2/layout/IconCircleList"/>
    <dgm:cxn modelId="{0A62060E-C77C-4E23-906C-B567402B0208}" type="presParOf" srcId="{86FB1339-3C57-4F93-9BCF-B99ABC21F22F}" destId="{7B318EB4-1C8A-4C86-9B0E-0836D3643374}" srcOrd="1" destOrd="0" presId="urn:microsoft.com/office/officeart/2018/2/layout/IconCircleList"/>
    <dgm:cxn modelId="{B299FF7F-EAE8-4DE3-8E8B-F5AC883030D6}" type="presParOf" srcId="{86FB1339-3C57-4F93-9BCF-B99ABC21F22F}" destId="{014EDACC-3F0F-44C7-A497-C12B4010C569}" srcOrd="2" destOrd="0" presId="urn:microsoft.com/office/officeart/2018/2/layout/IconCircleList"/>
    <dgm:cxn modelId="{364AE20D-60FA-42BD-B3A6-BEA6FADB54B9}" type="presParOf" srcId="{014EDACC-3F0F-44C7-A497-C12B4010C569}" destId="{D67DB23B-F0BC-40BE-ABA3-A41D0AEA7CE6}" srcOrd="0" destOrd="0" presId="urn:microsoft.com/office/officeart/2018/2/layout/IconCircleList"/>
    <dgm:cxn modelId="{55ADA5E6-CCD7-4E0D-978C-89B94349D125}" type="presParOf" srcId="{014EDACC-3F0F-44C7-A497-C12B4010C569}" destId="{BF992244-E63B-4B15-B05D-8F0037966E97}" srcOrd="1" destOrd="0" presId="urn:microsoft.com/office/officeart/2018/2/layout/IconCircleList"/>
    <dgm:cxn modelId="{CE108260-33E0-4D2D-BD51-D73405154903}" type="presParOf" srcId="{014EDACC-3F0F-44C7-A497-C12B4010C569}" destId="{35A87A22-C794-46FC-B69B-8847B63F05CC}" srcOrd="2" destOrd="0" presId="urn:microsoft.com/office/officeart/2018/2/layout/IconCircleList"/>
    <dgm:cxn modelId="{7CAA430C-B3F5-42AF-A750-D45176663F31}" type="presParOf" srcId="{014EDACC-3F0F-44C7-A497-C12B4010C569}" destId="{A9BDAFC0-83B7-4191-BA4A-5EA9485C1907}" srcOrd="3" destOrd="0" presId="urn:microsoft.com/office/officeart/2018/2/layout/IconCircleList"/>
    <dgm:cxn modelId="{0315F3C3-2E57-40D1-A7A0-F9209F4DBDFE}" type="presParOf" srcId="{86FB1339-3C57-4F93-9BCF-B99ABC21F22F}" destId="{BA042F36-9C3D-4E53-9D1A-F95AB661F5DA}" srcOrd="3" destOrd="0" presId="urn:microsoft.com/office/officeart/2018/2/layout/IconCircleList"/>
    <dgm:cxn modelId="{6786FBA2-4668-4503-BA54-A0A84F107B89}" type="presParOf" srcId="{86FB1339-3C57-4F93-9BCF-B99ABC21F22F}" destId="{EDEC3499-69DF-4E88-BB8C-A335C04E7A9A}" srcOrd="4" destOrd="0" presId="urn:microsoft.com/office/officeart/2018/2/layout/IconCircleList"/>
    <dgm:cxn modelId="{AD827A02-167A-4C1D-A0B7-838459B73D80}" type="presParOf" srcId="{EDEC3499-69DF-4E88-BB8C-A335C04E7A9A}" destId="{EA7AE81B-E1C0-487B-B58D-ED2D65991BE0}" srcOrd="0" destOrd="0" presId="urn:microsoft.com/office/officeart/2018/2/layout/IconCircleList"/>
    <dgm:cxn modelId="{72D0A2F7-840D-489E-A29B-B7FAC86D9AF4}" type="presParOf" srcId="{EDEC3499-69DF-4E88-BB8C-A335C04E7A9A}" destId="{20A1C274-D8FD-4FE3-B0A6-9D93825277BA}" srcOrd="1" destOrd="0" presId="urn:microsoft.com/office/officeart/2018/2/layout/IconCircleList"/>
    <dgm:cxn modelId="{9FF91361-CC17-47E1-96AB-6B521BAB50DD}" type="presParOf" srcId="{EDEC3499-69DF-4E88-BB8C-A335C04E7A9A}" destId="{55453784-58CD-40F4-837F-08AB63E47866}" srcOrd="2" destOrd="0" presId="urn:microsoft.com/office/officeart/2018/2/layout/IconCircleList"/>
    <dgm:cxn modelId="{4B0914D3-773C-4D65-A366-140E22C1F172}" type="presParOf" srcId="{EDEC3499-69DF-4E88-BB8C-A335C04E7A9A}" destId="{7E55BAD5-5CE1-4E47-8DF0-22630B602461}"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15C620-33CA-4C75-8BC6-65E1D82A5174}">
      <dsp:nvSpPr>
        <dsp:cNvPr id="0" name=""/>
        <dsp:cNvSpPr/>
      </dsp:nvSpPr>
      <dsp:spPr>
        <a:xfrm>
          <a:off x="187960" y="1035868"/>
          <a:ext cx="718657" cy="71865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B24C8F7-4438-4774-A8E8-DE10E4C2AA73}">
      <dsp:nvSpPr>
        <dsp:cNvPr id="0" name=""/>
        <dsp:cNvSpPr/>
      </dsp:nvSpPr>
      <dsp:spPr>
        <a:xfrm>
          <a:off x="338878" y="1186786"/>
          <a:ext cx="416821" cy="41682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95DCB93-7D51-45D8-ADD5-3DFDCC136E89}">
      <dsp:nvSpPr>
        <dsp:cNvPr id="0" name=""/>
        <dsp:cNvSpPr/>
      </dsp:nvSpPr>
      <dsp:spPr>
        <a:xfrm>
          <a:off x="1060616" y="1035868"/>
          <a:ext cx="1693978" cy="7186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dirty="0"/>
            <a:t>Exclusion of Host identities to maintain privacy and confidentiality</a:t>
          </a:r>
        </a:p>
      </dsp:txBody>
      <dsp:txXfrm>
        <a:off x="1060616" y="1035868"/>
        <a:ext cx="1693978" cy="718657"/>
      </dsp:txXfrm>
    </dsp:sp>
    <dsp:sp modelId="{D67DB23B-F0BC-40BE-ABA3-A41D0AEA7CE6}">
      <dsp:nvSpPr>
        <dsp:cNvPr id="0" name=""/>
        <dsp:cNvSpPr/>
      </dsp:nvSpPr>
      <dsp:spPr>
        <a:xfrm>
          <a:off x="3049757" y="1035868"/>
          <a:ext cx="718657" cy="71865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992244-E63B-4B15-B05D-8F0037966E97}">
      <dsp:nvSpPr>
        <dsp:cNvPr id="0" name=""/>
        <dsp:cNvSpPr/>
      </dsp:nvSpPr>
      <dsp:spPr>
        <a:xfrm>
          <a:off x="3200675" y="1186786"/>
          <a:ext cx="416821" cy="41682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BDAFC0-83B7-4191-BA4A-5EA9485C1907}">
      <dsp:nvSpPr>
        <dsp:cNvPr id="0" name=""/>
        <dsp:cNvSpPr/>
      </dsp:nvSpPr>
      <dsp:spPr>
        <a:xfrm>
          <a:off x="3922413" y="1035868"/>
          <a:ext cx="1693978" cy="7186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kern="1200" dirty="0"/>
            <a:t>Exact addresses of each property are not disclosed to protect the security of hosts and guests</a:t>
          </a:r>
        </a:p>
      </dsp:txBody>
      <dsp:txXfrm>
        <a:off x="3922413" y="1035868"/>
        <a:ext cx="1693978" cy="718657"/>
      </dsp:txXfrm>
    </dsp:sp>
    <dsp:sp modelId="{EA7AE81B-E1C0-487B-B58D-ED2D65991BE0}">
      <dsp:nvSpPr>
        <dsp:cNvPr id="0" name=""/>
        <dsp:cNvSpPr/>
      </dsp:nvSpPr>
      <dsp:spPr>
        <a:xfrm>
          <a:off x="5911555" y="1035868"/>
          <a:ext cx="718657" cy="718657"/>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A1C274-D8FD-4FE3-B0A6-9D93825277BA}">
      <dsp:nvSpPr>
        <dsp:cNvPr id="0" name=""/>
        <dsp:cNvSpPr/>
      </dsp:nvSpPr>
      <dsp:spPr>
        <a:xfrm>
          <a:off x="6062473" y="1186786"/>
          <a:ext cx="416821" cy="41682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E55BAD5-5CE1-4E47-8DF0-22630B602461}">
      <dsp:nvSpPr>
        <dsp:cNvPr id="0" name=""/>
        <dsp:cNvSpPr/>
      </dsp:nvSpPr>
      <dsp:spPr>
        <a:xfrm>
          <a:off x="6784210" y="1035868"/>
          <a:ext cx="1693978" cy="7186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488950">
            <a:lnSpc>
              <a:spcPct val="100000"/>
            </a:lnSpc>
            <a:spcBef>
              <a:spcPct val="0"/>
            </a:spcBef>
            <a:spcAft>
              <a:spcPct val="35000"/>
            </a:spcAft>
            <a:buNone/>
          </a:pPr>
          <a:r>
            <a:rPr lang="en-US" sz="1100" b="0" i="0" kern="1200" dirty="0"/>
            <a:t>By implementing these ethical and legal considerations, the analysis prioritizes data security and anonymity.</a:t>
          </a:r>
          <a:endParaRPr lang="en-US" sz="1100" kern="1200" dirty="0"/>
        </a:p>
      </dsp:txBody>
      <dsp:txXfrm>
        <a:off x="6784210" y="1035868"/>
        <a:ext cx="1693978" cy="718657"/>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eg>
</file>

<file path=ppt/media/image12.png>
</file>

<file path=ppt/media/image13.jpeg>
</file>

<file path=ppt/media/image14.png>
</file>

<file path=ppt/media/image15.jpeg>
</file>

<file path=ppt/media/image16.png>
</file>

<file path=ppt/media/image17.jpeg>
</file>

<file path=ppt/media/image18.png>
</file>

<file path=ppt/media/image19.jpeg>
</file>

<file path=ppt/media/image2.jpeg>
</file>

<file path=ppt/media/image3.png>
</file>

<file path=ppt/media/image4.sv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F676E9-5B14-412D-A37B-B5B941FBCF94}" type="datetimeFigureOut">
              <a:rPr lang="en-GB" smtClean="0"/>
              <a:t>09/07/2023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A4BA99-D042-4B9C-B9FA-032B249FC8C5}" type="slidenum">
              <a:rPr lang="en-GB" smtClean="0"/>
              <a:t>‹#›</a:t>
            </a:fld>
            <a:endParaRPr lang="en-GB"/>
          </a:p>
        </p:txBody>
      </p:sp>
    </p:spTree>
    <p:extLst>
      <p:ext uri="{BB962C8B-B14F-4D97-AF65-F5344CB8AC3E}">
        <p14:creationId xmlns:p14="http://schemas.microsoft.com/office/powerpoint/2010/main" val="18701538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b="0" i="0" dirty="0">
                <a:effectLst/>
                <a:latin typeface="Calibri" panose="020F0502020204030204" pitchFamily="34" charset="0"/>
              </a:rPr>
              <a:t>Welcome to the business analysis and visualization project on optimizing return on investments in the short-stay rental market in New York. </a:t>
            </a:r>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a:t>
            </a:fld>
            <a:endParaRPr lang="en-GB"/>
          </a:p>
        </p:txBody>
      </p:sp>
    </p:spTree>
    <p:extLst>
      <p:ext uri="{BB962C8B-B14F-4D97-AF65-F5344CB8AC3E}">
        <p14:creationId xmlns:p14="http://schemas.microsoft.com/office/powerpoint/2010/main" val="29504726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Font typeface="+mj-lt"/>
              <a:buAutoNum type="arabicPeriod"/>
            </a:pPr>
            <a:r>
              <a:rPr lang="en-PH" sz="1800" b="0" i="0" dirty="0">
                <a:solidFill>
                  <a:srgbClr val="000000"/>
                </a:solidFill>
                <a:effectLst/>
                <a:latin typeface="Calibri" panose="020F0502020204030204" pitchFamily="34" charset="0"/>
              </a:rPr>
              <a:t>Our analysis reveals that a significant portion of New York's monthly revenue in Airbnb listings is concentrated in Manhattan, accounting for a substantial 53.76% of the total revenue. Following closely behind is Brooklyn, capturing 38.73% of the revenue. This pie chart offers a visual representation of the revenue distribution across neighborhoods, emphasizing the dominance of Manhattan and Brooklyn in the short-stay rental market.</a:t>
            </a:r>
            <a:r>
              <a:rPr lang="en-US" sz="1800" b="0" i="0" dirty="0">
                <a:solidFill>
                  <a:srgbClr val="000000"/>
                </a:solidFill>
                <a:effectLst/>
                <a:latin typeface="Calibri" panose="020F0502020204030204" pitchFamily="34" charset="0"/>
              </a:rPr>
              <a:t> </a:t>
            </a:r>
          </a:p>
          <a:p>
            <a:pPr algn="l" rtl="0" fontAlgn="base">
              <a:buFont typeface="+mj-lt"/>
              <a:buAutoNum type="arabicPeriod"/>
            </a:pPr>
            <a:r>
              <a:rPr lang="en-PH" sz="1800" b="0" i="0" dirty="0">
                <a:solidFill>
                  <a:srgbClr val="000000"/>
                </a:solidFill>
                <a:effectLst/>
                <a:latin typeface="Calibri" panose="020F0502020204030204" pitchFamily="34" charset="0"/>
              </a:rPr>
              <a:t>Further supporting the revenue dominance of Manhattan and Brooklyn, our analysis unveils additional insights through a bar chart. While Townhouses in Manhattan may have the highest monthly revenue, it is crucial to note that previous charts showcased more engagement in apartments in Manhattan. This highlights the nuanced dynamics within neighborhoods, where certain property types drive higher revenue despite others demonstrating higher levels of engagement.</a:t>
            </a:r>
            <a:r>
              <a:rPr lang="en-US" sz="1800" b="0" i="0" dirty="0">
                <a:solidFill>
                  <a:srgbClr val="000000"/>
                </a:solidFill>
                <a:effectLst/>
                <a:latin typeface="Calibri" panose="020F0502020204030204" pitchFamily="34" charset="0"/>
              </a:rPr>
              <a:t> </a:t>
            </a:r>
          </a:p>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14</a:t>
            </a:fld>
            <a:endParaRPr lang="en-GB"/>
          </a:p>
        </p:txBody>
      </p:sp>
    </p:spTree>
    <p:extLst>
      <p:ext uri="{BB962C8B-B14F-4D97-AF65-F5344CB8AC3E}">
        <p14:creationId xmlns:p14="http://schemas.microsoft.com/office/powerpoint/2010/main" val="15086604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15</a:t>
            </a:fld>
            <a:endParaRPr lang="en-GB"/>
          </a:p>
        </p:txBody>
      </p:sp>
    </p:spTree>
    <p:extLst>
      <p:ext uri="{BB962C8B-B14F-4D97-AF65-F5344CB8AC3E}">
        <p14:creationId xmlns:p14="http://schemas.microsoft.com/office/powerpoint/2010/main" val="2142007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PH" sz="1800" b="0" i="0" dirty="0">
                <a:solidFill>
                  <a:srgbClr val="000000"/>
                </a:solidFill>
                <a:effectLst/>
                <a:latin typeface="Calibri" panose="020F0502020204030204" pitchFamily="34" charset="0"/>
              </a:rPr>
              <a:t>The analysis aims to answer the business question: </a:t>
            </a:r>
            <a:r>
              <a:rPr lang="en-US" sz="1800" b="0" i="0" dirty="0">
                <a:solidFill>
                  <a:srgbClr val="000000"/>
                </a:solidFill>
                <a:effectLst/>
                <a:latin typeface="Calibri" panose="020F0502020204030204" pitchFamily="34" charset="0"/>
              </a:rPr>
              <a:t> </a:t>
            </a:r>
            <a:endParaRPr lang="en-US" b="0" i="0" dirty="0">
              <a:solidFill>
                <a:srgbClr val="000000"/>
              </a:solidFill>
              <a:effectLst/>
              <a:latin typeface="Segoe UI" panose="020B0502040204020203" pitchFamily="34" charset="0"/>
            </a:endParaRPr>
          </a:p>
          <a:p>
            <a:pPr algn="l" rtl="0" fontAlgn="base"/>
            <a:r>
              <a:rPr lang="en-PH" sz="1800" b="0" i="0" dirty="0">
                <a:solidFill>
                  <a:srgbClr val="000000"/>
                </a:solidFill>
                <a:effectLst/>
                <a:latin typeface="Calibri" panose="020F0502020204030204" pitchFamily="34" charset="0"/>
              </a:rPr>
              <a:t>Which property type and </a:t>
            </a:r>
            <a:r>
              <a:rPr lang="en-PH" sz="1800" b="0" i="0" dirty="0" err="1">
                <a:solidFill>
                  <a:srgbClr val="000000"/>
                </a:solidFill>
                <a:effectLst/>
                <a:latin typeface="Calibri" panose="020F0502020204030204" pitchFamily="34" charset="0"/>
              </a:rPr>
              <a:t>neighbourhood</a:t>
            </a:r>
            <a:r>
              <a:rPr lang="en-PH" sz="1800" b="0" i="0" dirty="0">
                <a:solidFill>
                  <a:srgbClr val="000000"/>
                </a:solidFill>
                <a:effectLst/>
                <a:latin typeface="Calibri" panose="020F0502020204030204" pitchFamily="34" charset="0"/>
              </a:rPr>
              <a:t> combination offers the highest potential return on investment for short-stay rentals in New York?</a:t>
            </a:r>
            <a:r>
              <a:rPr lang="en-US" sz="1800" b="0" i="0" dirty="0">
                <a:solidFill>
                  <a:srgbClr val="000000"/>
                </a:solidFill>
                <a:effectLst/>
                <a:latin typeface="Calibri" panose="020F0502020204030204" pitchFamily="34" charset="0"/>
              </a:rPr>
              <a:t> </a:t>
            </a:r>
            <a:endParaRPr lang="en-US" b="0" i="0" dirty="0">
              <a:solidFill>
                <a:srgbClr val="000000"/>
              </a:solidFill>
              <a:effectLst/>
              <a:latin typeface="Segoe UI" panose="020B0502040204020203" pitchFamily="34" charset="0"/>
            </a:endParaRPr>
          </a:p>
          <a:p>
            <a:r>
              <a:rPr lang="en-GB" dirty="0"/>
              <a:t>(read the whole slide)</a:t>
            </a:r>
          </a:p>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2</a:t>
            </a:fld>
            <a:endParaRPr lang="en-GB"/>
          </a:p>
        </p:txBody>
      </p:sp>
    </p:spTree>
    <p:extLst>
      <p:ext uri="{BB962C8B-B14F-4D97-AF65-F5344CB8AC3E}">
        <p14:creationId xmlns:p14="http://schemas.microsoft.com/office/powerpoint/2010/main" val="3357823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PH" sz="1800" b="0" i="0" dirty="0">
                <a:solidFill>
                  <a:srgbClr val="000000"/>
                </a:solidFill>
                <a:effectLst/>
                <a:latin typeface="Calibri" panose="020F0502020204030204" pitchFamily="34" charset="0"/>
              </a:rPr>
              <a:t>In this business analysis, we place a strong emphasis on data privacy to protect the personal information of hosts and guests.</a:t>
            </a:r>
            <a:r>
              <a:rPr lang="en-US" sz="1800" b="0" i="0" dirty="0">
                <a:solidFill>
                  <a:srgbClr val="000000"/>
                </a:solidFill>
                <a:effectLst/>
                <a:latin typeface="Calibri" panose="020F0502020204030204" pitchFamily="34" charset="0"/>
              </a:rPr>
              <a:t> </a:t>
            </a:r>
            <a:endParaRPr lang="en-US" b="0" i="0" dirty="0">
              <a:solidFill>
                <a:srgbClr val="000000"/>
              </a:solidFill>
              <a:effectLst/>
              <a:latin typeface="Segoe UI" panose="020B0502040204020203" pitchFamily="34" charset="0"/>
            </a:endParaRPr>
          </a:p>
          <a:p>
            <a:pPr algn="l" rtl="0" fontAlgn="base"/>
            <a:r>
              <a:rPr lang="en-PH" sz="1800" b="0" i="0" dirty="0">
                <a:solidFill>
                  <a:srgbClr val="000000"/>
                </a:solidFill>
                <a:effectLst/>
                <a:latin typeface="Calibri" panose="020F0502020204030204" pitchFamily="34" charset="0"/>
              </a:rPr>
              <a:t>(read the whole slide)</a:t>
            </a:r>
            <a:r>
              <a:rPr lang="en-US" sz="1800" b="0" i="0" dirty="0">
                <a:solidFill>
                  <a:srgbClr val="000000"/>
                </a:solidFill>
                <a:effectLst/>
                <a:latin typeface="Calibri" panose="020F0502020204030204" pitchFamily="34" charset="0"/>
              </a:rPr>
              <a:t> </a:t>
            </a:r>
            <a:endParaRPr lang="en-US" b="0" i="0" dirty="0">
              <a:solidFill>
                <a:srgbClr val="000000"/>
              </a:solidFill>
              <a:effectLst/>
              <a:latin typeface="Segoe UI" panose="020B0502040204020203" pitchFamily="34" charset="0"/>
            </a:endParaRPr>
          </a:p>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3</a:t>
            </a:fld>
            <a:endParaRPr lang="en-GB"/>
          </a:p>
        </p:txBody>
      </p:sp>
    </p:spTree>
    <p:extLst>
      <p:ext uri="{BB962C8B-B14F-4D97-AF65-F5344CB8AC3E}">
        <p14:creationId xmlns:p14="http://schemas.microsoft.com/office/powerpoint/2010/main" val="19963279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b="0" i="0" dirty="0">
                <a:effectLst/>
                <a:latin typeface="Calibri" panose="020F0502020204030204" pitchFamily="34" charset="0"/>
              </a:rPr>
              <a:t>To ensure my data is clean and ready for analysis, I have followed my data cleaning checklist. For further information, you can verify the checklist on this slide.  </a:t>
            </a:r>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4</a:t>
            </a:fld>
            <a:endParaRPr lang="en-GB"/>
          </a:p>
        </p:txBody>
      </p:sp>
    </p:spTree>
    <p:extLst>
      <p:ext uri="{BB962C8B-B14F-4D97-AF65-F5344CB8AC3E}">
        <p14:creationId xmlns:p14="http://schemas.microsoft.com/office/powerpoint/2010/main" val="3592507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Change to Tableau Dashboard</a:t>
            </a:r>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5</a:t>
            </a:fld>
            <a:endParaRPr lang="en-GB"/>
          </a:p>
        </p:txBody>
      </p:sp>
    </p:spTree>
    <p:extLst>
      <p:ext uri="{BB962C8B-B14F-4D97-AF65-F5344CB8AC3E}">
        <p14:creationId xmlns:p14="http://schemas.microsoft.com/office/powerpoint/2010/main" val="1817783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Font typeface="+mj-lt"/>
              <a:buAutoNum type="arabicPeriod"/>
            </a:pPr>
            <a:r>
              <a:rPr lang="en-PH" sz="1800" b="0" i="0" dirty="0">
                <a:solidFill>
                  <a:srgbClr val="000000"/>
                </a:solidFill>
                <a:effectLst/>
                <a:latin typeface="Calibri" panose="020F0502020204030204" pitchFamily="34" charset="0"/>
              </a:rPr>
              <a:t>The analysis reveals that Manhattan emerges as the most popular neighborhood group with 43.91% of listings. Following closely behind is Brooklyn, which also boasts a significant number of 41.16%.</a:t>
            </a:r>
            <a:r>
              <a:rPr lang="en-US" sz="1800" b="0" i="0" dirty="0">
                <a:solidFill>
                  <a:srgbClr val="000000"/>
                </a:solidFill>
                <a:effectLst/>
                <a:latin typeface="Calibri" panose="020F0502020204030204" pitchFamily="34" charset="0"/>
              </a:rPr>
              <a:t> </a:t>
            </a:r>
          </a:p>
          <a:p>
            <a:pPr algn="l" rtl="0" fontAlgn="base">
              <a:buFont typeface="+mj-lt"/>
              <a:buAutoNum type="arabicPeriod"/>
            </a:pPr>
            <a:endParaRPr lang="en-US" sz="1800" b="0" i="0" dirty="0">
              <a:solidFill>
                <a:srgbClr val="000000"/>
              </a:solidFill>
              <a:effectLst/>
              <a:latin typeface="Calibri" panose="020F0502020204030204" pitchFamily="34" charset="0"/>
            </a:endParaRPr>
          </a:p>
          <a:p>
            <a:pPr algn="l" rtl="0" fontAlgn="base">
              <a:buFont typeface="+mj-lt"/>
              <a:buAutoNum type="arabicPeriod"/>
            </a:pPr>
            <a:r>
              <a:rPr lang="en-PH" sz="1800" b="0" i="0" dirty="0">
                <a:solidFill>
                  <a:srgbClr val="000000"/>
                </a:solidFill>
                <a:effectLst/>
                <a:latin typeface="Calibri" panose="020F0502020204030204" pitchFamily="34" charset="0"/>
              </a:rPr>
              <a:t>When it comes to guest satisfaction, properties across all neighborhood groups in New York receive high review scores. However, Manhattan takes the lead with the highest average review score of 9.69.</a:t>
            </a:r>
          </a:p>
          <a:p>
            <a:pPr algn="l" rtl="0" fontAlgn="base">
              <a:buFont typeface="+mj-lt"/>
              <a:buNone/>
            </a:pPr>
            <a:endParaRPr lang="en-US" sz="1800" b="0" i="0" dirty="0">
              <a:solidFill>
                <a:srgbClr val="000000"/>
              </a:solidFill>
              <a:effectLst/>
              <a:latin typeface="Calibri" panose="020F0502020204030204" pitchFamily="34" charset="0"/>
            </a:endParaRPr>
          </a:p>
          <a:p>
            <a:pPr algn="l" rtl="0" fontAlgn="base">
              <a:buFont typeface="+mj-lt"/>
              <a:buAutoNum type="arabicPeriod"/>
            </a:pPr>
            <a:r>
              <a:rPr lang="en-PH" sz="1800" b="0" i="0" dirty="0">
                <a:solidFill>
                  <a:srgbClr val="000000"/>
                </a:solidFill>
                <a:effectLst/>
                <a:latin typeface="Calibri" panose="020F0502020204030204" pitchFamily="34" charset="0"/>
              </a:rPr>
              <a:t>Turning our attention to the most booked locations, our analysis reveals that Bedford-Stuyvesant in Brooklyn stands out as the top choice. This neighborhood garners high engagement from renters, as evidenced by the significant number of reviews. </a:t>
            </a:r>
            <a:r>
              <a:rPr lang="en-US" sz="1800" b="0" i="0" dirty="0">
                <a:solidFill>
                  <a:srgbClr val="000000"/>
                </a:solidFill>
                <a:effectLst/>
                <a:latin typeface="Calibri" panose="020F0502020204030204" pitchFamily="34" charset="0"/>
              </a:rPr>
              <a:t> </a:t>
            </a:r>
          </a:p>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6</a:t>
            </a:fld>
            <a:endParaRPr lang="en-GB"/>
          </a:p>
        </p:txBody>
      </p:sp>
    </p:spTree>
    <p:extLst>
      <p:ext uri="{BB962C8B-B14F-4D97-AF65-F5344CB8AC3E}">
        <p14:creationId xmlns:p14="http://schemas.microsoft.com/office/powerpoint/2010/main" val="21325565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Font typeface="+mj-lt"/>
              <a:buAutoNum type="arabicPeriod"/>
            </a:pPr>
            <a:r>
              <a:rPr lang="en-PH" sz="1800" b="0" i="0" dirty="0">
                <a:solidFill>
                  <a:srgbClr val="000000"/>
                </a:solidFill>
                <a:effectLst/>
                <a:latin typeface="Calibri" panose="020F0502020204030204" pitchFamily="34" charset="0"/>
              </a:rPr>
              <a:t>The analysis reveals that the most of short-stay rentals in New York are categorized as Entire Home/Apt, representing a significant 51.83% of the listings. This indicates that travelers prefers to have an entire space to themselves.</a:t>
            </a:r>
          </a:p>
          <a:p>
            <a:pPr algn="l" rtl="0" fontAlgn="base">
              <a:buFont typeface="+mj-lt"/>
              <a:buAutoNum type="arabicPeriod"/>
            </a:pPr>
            <a:r>
              <a:rPr lang="en-PH" sz="1800" b="0" i="0" dirty="0">
                <a:solidFill>
                  <a:srgbClr val="000000"/>
                </a:solidFill>
                <a:effectLst/>
                <a:latin typeface="Calibri" panose="020F0502020204030204" pitchFamily="34" charset="0"/>
              </a:rPr>
              <a:t>Shifting our focus to property types, apartments emerge as the dominant choice among short-stay rentals in New York. They account for an impressive 82.11% of the listings. </a:t>
            </a:r>
          </a:p>
          <a:p>
            <a:pPr algn="l" rtl="0" fontAlgn="base">
              <a:buFont typeface="+mj-lt"/>
              <a:buAutoNum type="arabicPeriod"/>
            </a:pPr>
            <a:r>
              <a:rPr lang="en-PH" sz="1800" b="0" i="0" dirty="0">
                <a:solidFill>
                  <a:srgbClr val="000000"/>
                </a:solidFill>
                <a:effectLst/>
                <a:latin typeface="Calibri" panose="020F0502020204030204" pitchFamily="34" charset="0"/>
              </a:rPr>
              <a:t>Our analysis also showcases the engagement levels and average review scores for various neighborhood groups and their top property types. Apartments in Manhattan stands out with an engagement level of 399,311 reviews and an impressive average rating of 93.52%. On the other hand, in Staten Island, Condominiums may have a lower engagement level of only 12 reviews, but they received the highest rating score of 97.33%. This demonstrates that even with fewer bookings, the quality and satisfaction of guests are exceptionally high in this neighborhood.</a:t>
            </a:r>
            <a:r>
              <a:rPr lang="en-US" sz="1800" b="0" i="0" dirty="0">
                <a:solidFill>
                  <a:srgbClr val="000000"/>
                </a:solidFill>
                <a:effectLst/>
                <a:latin typeface="Calibri" panose="020F0502020204030204" pitchFamily="34" charset="0"/>
              </a:rPr>
              <a:t> </a:t>
            </a:r>
          </a:p>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8</a:t>
            </a:fld>
            <a:endParaRPr lang="en-GB"/>
          </a:p>
        </p:txBody>
      </p:sp>
    </p:spTree>
    <p:extLst>
      <p:ext uri="{BB962C8B-B14F-4D97-AF65-F5344CB8AC3E}">
        <p14:creationId xmlns:p14="http://schemas.microsoft.com/office/powerpoint/2010/main" val="1317761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Font typeface="+mj-lt"/>
              <a:buAutoNum type="arabicPeriod"/>
            </a:pPr>
            <a:r>
              <a:rPr lang="en-PH" sz="1200" b="0" i="0" dirty="0">
                <a:solidFill>
                  <a:srgbClr val="000000"/>
                </a:solidFill>
                <a:effectLst/>
                <a:latin typeface="Calibri" panose="020F0502020204030204" pitchFamily="34" charset="0"/>
              </a:rPr>
              <a:t> One of the selling points of short-stay rentals in New York is the preference for real beds with 98.96% of properties provide real beds for guests. </a:t>
            </a:r>
          </a:p>
          <a:p>
            <a:pPr algn="l" rtl="0" fontAlgn="base">
              <a:buFont typeface="+mj-lt"/>
              <a:buAutoNum type="arabicPeriod"/>
            </a:pPr>
            <a:endParaRPr lang="en-PH" sz="1200" b="0" i="0" dirty="0">
              <a:solidFill>
                <a:srgbClr val="000000"/>
              </a:solidFill>
              <a:effectLst/>
              <a:latin typeface="Calibri" panose="020F0502020204030204" pitchFamily="34" charset="0"/>
            </a:endParaRPr>
          </a:p>
          <a:p>
            <a:pPr algn="l" rtl="0" fontAlgn="base">
              <a:buFont typeface="+mj-lt"/>
              <a:buAutoNum type="arabicPeriod"/>
            </a:pPr>
            <a:r>
              <a:rPr lang="en-PH" sz="1200" b="0" i="0" dirty="0">
                <a:solidFill>
                  <a:srgbClr val="000000"/>
                </a:solidFill>
                <a:effectLst/>
                <a:latin typeface="Calibri" panose="020F0502020204030204" pitchFamily="34" charset="0"/>
              </a:rPr>
              <a:t>When it comes to engagement levels based on the number of bedrooms, our analysis shows that one-bedroom apartments capture the highest engagement at 41.76%. This suggests that guests are mostly single or couple who prefers small rentals, making it an attractive option for their short-stay rental needs. </a:t>
            </a:r>
          </a:p>
          <a:p>
            <a:pPr algn="l" rtl="0" fontAlgn="base">
              <a:buFont typeface="+mj-lt"/>
              <a:buAutoNum type="arabicPeriod"/>
            </a:pPr>
            <a:endParaRPr lang="en-US" sz="1200" b="0" i="0" dirty="0">
              <a:solidFill>
                <a:srgbClr val="000000"/>
              </a:solidFill>
              <a:effectLst/>
              <a:latin typeface="Calibri" panose="020F0502020204030204" pitchFamily="34" charset="0"/>
            </a:endParaRPr>
          </a:p>
          <a:p>
            <a:pPr algn="l" rtl="0" fontAlgn="base">
              <a:buFont typeface="+mj-lt"/>
              <a:buAutoNum type="arabicPeriod"/>
            </a:pPr>
            <a:r>
              <a:rPr lang="en-PH" sz="1200" b="0" i="0" dirty="0">
                <a:solidFill>
                  <a:srgbClr val="000000"/>
                </a:solidFill>
                <a:effectLst/>
                <a:latin typeface="Calibri" panose="020F0502020204030204" pitchFamily="34" charset="0"/>
              </a:rPr>
              <a:t>Another selling point is the availability of beds within the apartments. Apartments offering one bed generate the highest engagement rate at 31.24%. This indicates that guests value the convenience and comfort of having a dedicated bed space during their stay. </a:t>
            </a:r>
          </a:p>
          <a:p>
            <a:pPr algn="l" rtl="0" fontAlgn="base">
              <a:buFont typeface="+mj-lt"/>
              <a:buAutoNum type="arabicPeriod"/>
            </a:pPr>
            <a:endParaRPr lang="en-US" sz="1200" b="0" i="0" dirty="0">
              <a:solidFill>
                <a:srgbClr val="000000"/>
              </a:solidFill>
              <a:effectLst/>
              <a:latin typeface="Calibri" panose="020F0502020204030204" pitchFamily="34" charset="0"/>
            </a:endParaRPr>
          </a:p>
          <a:p>
            <a:pPr algn="l" rtl="0" fontAlgn="base">
              <a:buFont typeface="+mj-lt"/>
              <a:buAutoNum type="arabicPeriod"/>
            </a:pPr>
            <a:r>
              <a:rPr lang="en-PH" sz="1200" b="0" i="0" dirty="0">
                <a:solidFill>
                  <a:srgbClr val="000000"/>
                </a:solidFill>
                <a:effectLst/>
                <a:latin typeface="Calibri" panose="020F0502020204030204" pitchFamily="34" charset="0"/>
              </a:rPr>
              <a:t>Our analysis also highlights the engagement levels based on the number of bathrooms. Apartments with one bathroom garner the highest engagement, accounting for a significant 71.85%. This suggests that guests are comfortable with a single bathroom setup.</a:t>
            </a:r>
            <a:r>
              <a:rPr lang="en-US" sz="1200" b="0" i="0" dirty="0">
                <a:solidFill>
                  <a:srgbClr val="000000"/>
                </a:solidFill>
                <a:effectLst/>
                <a:latin typeface="Calibri" panose="020F0502020204030204" pitchFamily="34" charset="0"/>
              </a:rPr>
              <a:t> </a:t>
            </a:r>
            <a:endParaRPr lang="en-US" b="0" i="0" dirty="0">
              <a:solidFill>
                <a:srgbClr val="000000"/>
              </a:solidFill>
              <a:effectLst/>
              <a:latin typeface="Calibri" panose="020F0502020204030204" pitchFamily="34" charset="0"/>
            </a:endParaRPr>
          </a:p>
          <a:p>
            <a:endParaRPr lang="en-GB" dirty="0"/>
          </a:p>
          <a:p>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10</a:t>
            </a:fld>
            <a:endParaRPr lang="en-GB"/>
          </a:p>
        </p:txBody>
      </p:sp>
    </p:spTree>
    <p:extLst>
      <p:ext uri="{BB962C8B-B14F-4D97-AF65-F5344CB8AC3E}">
        <p14:creationId xmlns:p14="http://schemas.microsoft.com/office/powerpoint/2010/main" val="3063742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buFont typeface="+mj-lt"/>
              <a:buAutoNum type="arabicPeriod"/>
            </a:pPr>
            <a:r>
              <a:rPr lang="en-PH" sz="1800" b="0" i="0" dirty="0">
                <a:solidFill>
                  <a:srgbClr val="000000"/>
                </a:solidFill>
                <a:effectLst/>
                <a:latin typeface="Calibri" panose="020F0502020204030204" pitchFamily="34" charset="0"/>
              </a:rPr>
              <a:t> The symbol map showcases the variations in pricing, highlighting areas with higher or lower average nightly rates in New York City. It offers a comprehensive view of how pricing differs across different neighborhoods and serves as a valuable reference for understanding the pricing dynamics in the city.</a:t>
            </a:r>
            <a:r>
              <a:rPr lang="en-US" sz="1800" b="0" i="0" dirty="0">
                <a:solidFill>
                  <a:srgbClr val="000000"/>
                </a:solidFill>
                <a:effectLst/>
                <a:latin typeface="Calibri" panose="020F0502020204030204" pitchFamily="34" charset="0"/>
              </a:rPr>
              <a:t> </a:t>
            </a:r>
          </a:p>
          <a:p>
            <a:pPr algn="l" rtl="0" fontAlgn="base">
              <a:buFont typeface="+mj-lt"/>
              <a:buAutoNum type="arabicPeriod"/>
            </a:pPr>
            <a:endParaRPr lang="en-PH" sz="1800" b="0" i="0" dirty="0">
              <a:solidFill>
                <a:srgbClr val="000000"/>
              </a:solidFill>
              <a:effectLst/>
              <a:latin typeface="Calibri" panose="020F0502020204030204" pitchFamily="34" charset="0"/>
            </a:endParaRPr>
          </a:p>
          <a:p>
            <a:pPr algn="l" rtl="0" fontAlgn="base">
              <a:buFont typeface="+mj-lt"/>
              <a:buAutoNum type="arabicPeriod"/>
            </a:pPr>
            <a:r>
              <a:rPr lang="en-PH" sz="1800" b="0" i="0" dirty="0">
                <a:solidFill>
                  <a:srgbClr val="000000"/>
                </a:solidFill>
                <a:effectLst/>
                <a:latin typeface="Calibri" panose="020F0502020204030204" pitchFamily="34" charset="0"/>
              </a:rPr>
              <a:t>Moving on to our next visualization, we have a chart using circle views that displays the average nightly rates by neighborhood groups in New York City. Our analysis reveals that rentals in Staten Island tend to be more expensive compared to other neighborhood groups. One specific highlight is Fort Wadsworth in Staten Island, which stands out with the highest average nightly rate of $800.00, reflecting the premium nature of accommodations in that area.</a:t>
            </a:r>
            <a:r>
              <a:rPr lang="en-US" sz="1800" b="0" i="0" dirty="0">
                <a:solidFill>
                  <a:srgbClr val="000000"/>
                </a:solidFill>
                <a:effectLst/>
                <a:latin typeface="Calibri" panose="020F0502020204030204" pitchFamily="34" charset="0"/>
              </a:rPr>
              <a:t> </a:t>
            </a:r>
          </a:p>
          <a:p>
            <a:pPr algn="l" rtl="0" fontAlgn="base">
              <a:buFont typeface="+mj-lt"/>
              <a:buAutoNum type="arabicPeriod"/>
            </a:pPr>
            <a:endParaRPr lang="en-US" sz="1800" b="0" i="0" dirty="0">
              <a:solidFill>
                <a:srgbClr val="000000"/>
              </a:solidFill>
              <a:effectLst/>
              <a:latin typeface="Calibri" panose="020F0502020204030204" pitchFamily="34" charset="0"/>
            </a:endParaRPr>
          </a:p>
          <a:p>
            <a:pPr algn="l" rtl="0" fontAlgn="base">
              <a:buFont typeface="+mj-lt"/>
              <a:buAutoNum type="arabicPeriod"/>
            </a:pPr>
            <a:r>
              <a:rPr lang="en-PH" sz="1800" b="0" i="0" dirty="0">
                <a:solidFill>
                  <a:srgbClr val="000000"/>
                </a:solidFill>
                <a:effectLst/>
                <a:latin typeface="Calibri" panose="020F0502020204030204" pitchFamily="34" charset="0"/>
              </a:rPr>
              <a:t>Our analysis also delves into the pricing dynamics within different neighborhoods by examining the average nightly rates of different property types. This chart provides insights into how pricing varies across property types within each neighborhood group. In this chart, we can see clearly that nightly rate of properties in Manhattan are pricier compared to other </a:t>
            </a:r>
            <a:r>
              <a:rPr lang="en-PH" sz="1800" b="0" i="0" dirty="0" err="1">
                <a:solidFill>
                  <a:srgbClr val="000000"/>
                </a:solidFill>
                <a:effectLst/>
                <a:latin typeface="Calibri" panose="020F0502020204030204" pitchFamily="34" charset="0"/>
              </a:rPr>
              <a:t>neighbourhood</a:t>
            </a:r>
            <a:r>
              <a:rPr lang="en-PH" sz="1800" b="0" i="0" dirty="0">
                <a:solidFill>
                  <a:srgbClr val="000000"/>
                </a:solidFill>
                <a:effectLst/>
                <a:latin typeface="Calibri" panose="020F0502020204030204" pitchFamily="34" charset="0"/>
              </a:rPr>
              <a:t> groups.</a:t>
            </a:r>
            <a:endParaRPr lang="en-GB" dirty="0"/>
          </a:p>
        </p:txBody>
      </p:sp>
      <p:sp>
        <p:nvSpPr>
          <p:cNvPr id="4" name="Slide Number Placeholder 3"/>
          <p:cNvSpPr>
            <a:spLocks noGrp="1"/>
          </p:cNvSpPr>
          <p:nvPr>
            <p:ph type="sldNum" sz="quarter" idx="5"/>
          </p:nvPr>
        </p:nvSpPr>
        <p:spPr/>
        <p:txBody>
          <a:bodyPr/>
          <a:lstStyle/>
          <a:p>
            <a:fld id="{3AA4BA99-D042-4B9C-B9FA-032B249FC8C5}" type="slidenum">
              <a:rPr lang="en-GB" smtClean="0"/>
              <a:t>12</a:t>
            </a:fld>
            <a:endParaRPr lang="en-GB"/>
          </a:p>
        </p:txBody>
      </p:sp>
    </p:spTree>
    <p:extLst>
      <p:ext uri="{BB962C8B-B14F-4D97-AF65-F5344CB8AC3E}">
        <p14:creationId xmlns:p14="http://schemas.microsoft.com/office/powerpoint/2010/main" val="12388956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78256-DD92-6596-B2CA-0C4B4AA2322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ADD3F53-A63E-57E8-B0C3-630C0FED44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B4AC103-74EE-F747-AFC2-CFD361EE9170}"/>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5" name="Footer Placeholder 4">
            <a:extLst>
              <a:ext uri="{FF2B5EF4-FFF2-40B4-BE49-F238E27FC236}">
                <a16:creationId xmlns:a16="http://schemas.microsoft.com/office/drawing/2014/main" id="{2684FA72-F38F-D54B-BAAD-418AB7F65A7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CCB07F8-546F-D44F-C2C4-D00C8F20673D}"/>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2226853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BEE3D-8AC0-EEB4-A2EA-31640B8F4A7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AE4564D-F048-5624-78B1-9CEED03EC5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20BA1AF-508B-4177-9DDC-62F41790E155}"/>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5" name="Footer Placeholder 4">
            <a:extLst>
              <a:ext uri="{FF2B5EF4-FFF2-40B4-BE49-F238E27FC236}">
                <a16:creationId xmlns:a16="http://schemas.microsoft.com/office/drawing/2014/main" id="{858D2045-3C78-6F46-64A3-2EF44AC78D2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D8B51A8-02C4-94ED-616F-E8D7007372B2}"/>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951909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F4A341-DE4F-E353-A56C-7E4BDB14B11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976BADA-678F-8098-3F7F-F1E861E6A61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1D670D5-611C-5EF3-59AB-00BF0E683853}"/>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5" name="Footer Placeholder 4">
            <a:extLst>
              <a:ext uri="{FF2B5EF4-FFF2-40B4-BE49-F238E27FC236}">
                <a16:creationId xmlns:a16="http://schemas.microsoft.com/office/drawing/2014/main" id="{22C1E9F0-0227-C72A-2BA0-4538A74F060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D3AEFE-13E8-530E-DAD5-D65BCD0C524D}"/>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3119023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3CD38-A525-66F0-FA3A-743808568C7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376366A-535E-7A70-B63D-9C6C44C966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D7E67BE-6125-8A79-3B06-209BC76BC1FB}"/>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5" name="Footer Placeholder 4">
            <a:extLst>
              <a:ext uri="{FF2B5EF4-FFF2-40B4-BE49-F238E27FC236}">
                <a16:creationId xmlns:a16="http://schemas.microsoft.com/office/drawing/2014/main" id="{BD30668B-D37F-F1DC-B0CB-5B4F163A2A5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E6222BB-BDCE-576A-5F3A-BBE26E441F17}"/>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10847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16B8F-2B47-EFC7-0D48-FD0FADC8114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071C8A7-7DED-E15A-7734-34B0F71E7B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67D564-3DAE-BB9D-0311-408207B7DCEF}"/>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5" name="Footer Placeholder 4">
            <a:extLst>
              <a:ext uri="{FF2B5EF4-FFF2-40B4-BE49-F238E27FC236}">
                <a16:creationId xmlns:a16="http://schemas.microsoft.com/office/drawing/2014/main" id="{A35FBE00-DE8D-16E2-0E0B-442EDFEAC99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6E68043-F041-039D-AA36-9A88DD444607}"/>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993189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A8638F-73A4-08F5-97ED-5E9563BA0C3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D6FDE40-E95F-7E40-95D9-33021731BA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38F37BA-B346-6339-F91D-172717FACB2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E994473-7C6E-9603-21C8-64BB798C084B}"/>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6" name="Footer Placeholder 5">
            <a:extLst>
              <a:ext uri="{FF2B5EF4-FFF2-40B4-BE49-F238E27FC236}">
                <a16:creationId xmlns:a16="http://schemas.microsoft.com/office/drawing/2014/main" id="{D2E2E027-1380-0702-23A6-F767B32CA55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5DBC53E-9C20-5E78-15FC-C0543F5EE511}"/>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4190792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38C74-3AF0-AE94-EC01-392E04318104}"/>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060F500-FC08-2853-6ACA-E05DA8B796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8255DF6-6EB6-A543-88C4-87D99B6A1C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72435E3-F661-DD69-F1E6-A91A6E7519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A8937F7-3BF5-897D-C72D-2693658A702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3698983-BAFF-9408-8C16-5B80081630B8}"/>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8" name="Footer Placeholder 7">
            <a:extLst>
              <a:ext uri="{FF2B5EF4-FFF2-40B4-BE49-F238E27FC236}">
                <a16:creationId xmlns:a16="http://schemas.microsoft.com/office/drawing/2014/main" id="{76A65AC2-3FC9-836A-AE56-64CE166D772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A6D6D0F-FD1A-F269-B43E-817EC8389FF0}"/>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3599503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21149-D757-2716-426B-6EF2D655D53A}"/>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7EED0FE-9BB4-2573-604B-E0D7A67ACBD6}"/>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4" name="Footer Placeholder 3">
            <a:extLst>
              <a:ext uri="{FF2B5EF4-FFF2-40B4-BE49-F238E27FC236}">
                <a16:creationId xmlns:a16="http://schemas.microsoft.com/office/drawing/2014/main" id="{E1C00F2D-CCFF-E5E9-289D-40DA7A89FE2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A3A7E6F-E3D4-26CC-FC2E-0C403F991F27}"/>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2973849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04D5F0-9806-59E4-B83E-7B103B6972FD}"/>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3" name="Footer Placeholder 2">
            <a:extLst>
              <a:ext uri="{FF2B5EF4-FFF2-40B4-BE49-F238E27FC236}">
                <a16:creationId xmlns:a16="http://schemas.microsoft.com/office/drawing/2014/main" id="{5139A044-5307-9CA9-9B0A-DF3A13B3E61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8C75525-67B3-8A24-D963-7A5A1B02EBBC}"/>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335661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BEDAF-3A69-1F52-126A-711AB029C4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996926-DD1F-5500-21E1-E9199EACE3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42F94044-DB2D-0806-0132-1ADCB158D8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E9FAAA-1B80-4074-47F8-BA7EC0C6B1BD}"/>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6" name="Footer Placeholder 5">
            <a:extLst>
              <a:ext uri="{FF2B5EF4-FFF2-40B4-BE49-F238E27FC236}">
                <a16:creationId xmlns:a16="http://schemas.microsoft.com/office/drawing/2014/main" id="{ED5768DA-3CFD-D939-3E36-9260B937760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D7E08C7-9294-1423-7B38-DC8435FE0B48}"/>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2727970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48DEA-8484-3D2C-085F-CC2FC080F7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7298FD42-B897-701B-F47A-98C705B0B2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156BDA0-F7FC-9469-0CFD-930031ECA5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ACE520-2E41-CCEB-E180-D963F65339F0}"/>
              </a:ext>
            </a:extLst>
          </p:cNvPr>
          <p:cNvSpPr>
            <a:spLocks noGrp="1"/>
          </p:cNvSpPr>
          <p:nvPr>
            <p:ph type="dt" sz="half" idx="10"/>
          </p:nvPr>
        </p:nvSpPr>
        <p:spPr/>
        <p:txBody>
          <a:bodyPr/>
          <a:lstStyle/>
          <a:p>
            <a:fld id="{22DAD5A5-2F16-46B8-87D6-B509DCFA6DBD}" type="datetimeFigureOut">
              <a:rPr lang="en-GB" smtClean="0"/>
              <a:t>09/07/2023</a:t>
            </a:fld>
            <a:endParaRPr lang="en-GB"/>
          </a:p>
        </p:txBody>
      </p:sp>
      <p:sp>
        <p:nvSpPr>
          <p:cNvPr id="6" name="Footer Placeholder 5">
            <a:extLst>
              <a:ext uri="{FF2B5EF4-FFF2-40B4-BE49-F238E27FC236}">
                <a16:creationId xmlns:a16="http://schemas.microsoft.com/office/drawing/2014/main" id="{6301DFBA-4A86-DED5-4B0D-7C735CA7D05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DA3BB44-F6B5-E9AA-D974-345C74E630F5}"/>
              </a:ext>
            </a:extLst>
          </p:cNvPr>
          <p:cNvSpPr>
            <a:spLocks noGrp="1"/>
          </p:cNvSpPr>
          <p:nvPr>
            <p:ph type="sldNum" sz="quarter" idx="12"/>
          </p:nvPr>
        </p:nvSpPr>
        <p:spPr/>
        <p:txBody>
          <a:bodyPr/>
          <a:lstStyle/>
          <a:p>
            <a:fld id="{11B8BBBF-C8C3-4451-96CE-98DB09D241C6}" type="slidenum">
              <a:rPr lang="en-GB" smtClean="0"/>
              <a:t>‹#›</a:t>
            </a:fld>
            <a:endParaRPr lang="en-GB"/>
          </a:p>
        </p:txBody>
      </p:sp>
    </p:spTree>
    <p:extLst>
      <p:ext uri="{BB962C8B-B14F-4D97-AF65-F5344CB8AC3E}">
        <p14:creationId xmlns:p14="http://schemas.microsoft.com/office/powerpoint/2010/main" val="1740033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24233A8-B0D1-4BDA-2219-55BB55EFC7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594D3B-D787-8396-24A7-F71FA3CD7B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D9F0945-BB97-8B66-1933-2E69C6A4675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DAD5A5-2F16-46B8-87D6-B509DCFA6DBD}" type="datetimeFigureOut">
              <a:rPr lang="en-GB" smtClean="0"/>
              <a:t>09/07/2023</a:t>
            </a:fld>
            <a:endParaRPr lang="en-GB"/>
          </a:p>
        </p:txBody>
      </p:sp>
      <p:sp>
        <p:nvSpPr>
          <p:cNvPr id="5" name="Footer Placeholder 4">
            <a:extLst>
              <a:ext uri="{FF2B5EF4-FFF2-40B4-BE49-F238E27FC236}">
                <a16:creationId xmlns:a16="http://schemas.microsoft.com/office/drawing/2014/main" id="{A9D4BBA2-9737-E5C3-1A0A-D8A70BDC89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0A0275E-ECE9-EE9D-C401-7A9970BA6B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B8BBBF-C8C3-4451-96CE-98DB09D241C6}" type="slidenum">
              <a:rPr lang="en-GB" smtClean="0"/>
              <a:t>‹#›</a:t>
            </a:fld>
            <a:endParaRPr lang="en-GB"/>
          </a:p>
        </p:txBody>
      </p:sp>
    </p:spTree>
    <p:extLst>
      <p:ext uri="{BB962C8B-B14F-4D97-AF65-F5344CB8AC3E}">
        <p14:creationId xmlns:p14="http://schemas.microsoft.com/office/powerpoint/2010/main" val="23158677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hemeOverride" Target="../theme/themeOverride1.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hemeOverride" Target="../theme/themeOverride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5000"/>
            <a:lum/>
          </a:blip>
          <a:srcRect/>
          <a:stretch>
            <a:fillRect t="-6000" b="-6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BF5FF3C-749A-59C3-410A-28B94F4110CE}"/>
              </a:ext>
            </a:extLst>
          </p:cNvPr>
          <p:cNvSpPr txBox="1"/>
          <p:nvPr/>
        </p:nvSpPr>
        <p:spPr>
          <a:xfrm>
            <a:off x="4087906" y="2558116"/>
            <a:ext cx="8104094" cy="2554545"/>
          </a:xfrm>
          <a:prstGeom prst="rect">
            <a:avLst/>
          </a:prstGeom>
          <a:solidFill>
            <a:schemeClr val="bg1">
              <a:alpha val="66000"/>
            </a:schemeClr>
          </a:solidFill>
        </p:spPr>
        <p:txBody>
          <a:bodyPr wrap="square" rtlCol="0">
            <a:spAutoFit/>
          </a:bodyPr>
          <a:lstStyle/>
          <a:p>
            <a:r>
              <a:rPr lang="en-AU" sz="4000" dirty="0">
                <a:latin typeface="+mj-lt"/>
              </a:rPr>
              <a:t>Optimizing Return of Investments: Identifying the Most Profitable Property Type and Neighbourhoods for Short-stay Rentals in New York</a:t>
            </a:r>
            <a:endParaRPr lang="en-GB" sz="4000" dirty="0">
              <a:latin typeface="+mj-lt"/>
            </a:endParaRPr>
          </a:p>
        </p:txBody>
      </p:sp>
      <p:sp>
        <p:nvSpPr>
          <p:cNvPr id="9" name="TextBox 8">
            <a:extLst>
              <a:ext uri="{FF2B5EF4-FFF2-40B4-BE49-F238E27FC236}">
                <a16:creationId xmlns:a16="http://schemas.microsoft.com/office/drawing/2014/main" id="{E4DCC3A5-B826-ADE0-E84A-C31F4A28BB9B}"/>
              </a:ext>
            </a:extLst>
          </p:cNvPr>
          <p:cNvSpPr txBox="1"/>
          <p:nvPr/>
        </p:nvSpPr>
        <p:spPr>
          <a:xfrm>
            <a:off x="7098030" y="5356528"/>
            <a:ext cx="5093970" cy="615553"/>
          </a:xfrm>
          <a:prstGeom prst="rect">
            <a:avLst/>
          </a:prstGeom>
          <a:solidFill>
            <a:schemeClr val="bg1">
              <a:alpha val="39000"/>
            </a:schemeClr>
          </a:solidFill>
        </p:spPr>
        <p:txBody>
          <a:bodyPr wrap="square" rtlCol="0">
            <a:spAutoFit/>
          </a:bodyPr>
          <a:lstStyle/>
          <a:p>
            <a:r>
              <a:rPr lang="en-GB" sz="2000" dirty="0">
                <a:solidFill>
                  <a:srgbClr val="333333"/>
                </a:solidFill>
                <a:effectLst/>
                <a:latin typeface="Tableau Regular"/>
              </a:rPr>
              <a:t>Business Analysis by Patricia May Reyes</a:t>
            </a:r>
          </a:p>
          <a:p>
            <a:r>
              <a:rPr lang="en-GB" sz="1400" dirty="0">
                <a:solidFill>
                  <a:srgbClr val="333333"/>
                </a:solidFill>
                <a:latin typeface="Tableau Regular"/>
              </a:rPr>
              <a:t>RMITO Business Analytics and Visualisation</a:t>
            </a:r>
            <a:endParaRPr lang="en-GB" sz="1400" dirty="0"/>
          </a:p>
        </p:txBody>
      </p:sp>
    </p:spTree>
    <p:extLst>
      <p:ext uri="{BB962C8B-B14F-4D97-AF65-F5344CB8AC3E}">
        <p14:creationId xmlns:p14="http://schemas.microsoft.com/office/powerpoint/2010/main" val="875592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21" name="Freeform: Shape 20">
            <a:extLst>
              <a:ext uri="{FF2B5EF4-FFF2-40B4-BE49-F238E27FC236}">
                <a16:creationId xmlns:a16="http://schemas.microsoft.com/office/drawing/2014/main" id="{0ACBD85E-A404-45CB-B532-1039E479D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DB1626B1-BAC7-4893-A5AC-620597685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D64E9910-51FE-45BF-973D-9D2401FD3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2" name="Picture 1">
            <a:extLst>
              <a:ext uri="{FF2B5EF4-FFF2-40B4-BE49-F238E27FC236}">
                <a16:creationId xmlns:a16="http://schemas.microsoft.com/office/drawing/2014/main" id="{F8D37095-E054-67E2-45F4-FD10CEB013C3}"/>
              </a:ext>
            </a:extLst>
          </p:cNvPr>
          <p:cNvPicPr>
            <a:picLocks noChangeAspect="1"/>
          </p:cNvPicPr>
          <p:nvPr/>
        </p:nvPicPr>
        <p:blipFill>
          <a:blip r:embed="rId3"/>
          <a:stretch>
            <a:fillRect/>
          </a:stretch>
        </p:blipFill>
        <p:spPr>
          <a:xfrm>
            <a:off x="812800" y="977023"/>
            <a:ext cx="10778836" cy="4564183"/>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1512722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63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8" name="Slide Background Fill">
            <a:extLst>
              <a:ext uri="{FF2B5EF4-FFF2-40B4-BE49-F238E27FC236}">
                <a16:creationId xmlns:a16="http://schemas.microsoft.com/office/drawing/2014/main" id="{C04DA1FE-EBEF-4AF3-A3C6-067C78D4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63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color fill">
            <a:extLst>
              <a:ext uri="{FF2B5EF4-FFF2-40B4-BE49-F238E27FC236}">
                <a16:creationId xmlns:a16="http://schemas.microsoft.com/office/drawing/2014/main" id="{8B1B3E66-23F5-436C-A0C1-32A666D280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634"/>
            <a:ext cx="12188949"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Picture 3" descr="Manhattan skyline">
            <a:extLst>
              <a:ext uri="{FF2B5EF4-FFF2-40B4-BE49-F238E27FC236}">
                <a16:creationId xmlns:a16="http://schemas.microsoft.com/office/drawing/2014/main" id="{F9573A29-93B7-7E6E-DC78-AD05EC345EB6}"/>
              </a:ext>
            </a:extLst>
          </p:cNvPr>
          <p:cNvPicPr>
            <a:picLocks noChangeAspect="1"/>
          </p:cNvPicPr>
          <p:nvPr/>
        </p:nvPicPr>
        <p:blipFill rotWithShape="1">
          <a:blip r:embed="rId2">
            <a:alphaModFix amt="31000"/>
          </a:blip>
          <a:srcRect t="15730"/>
          <a:stretch/>
        </p:blipFill>
        <p:spPr>
          <a:xfrm>
            <a:off x="3048" y="14767"/>
            <a:ext cx="12192001" cy="6858000"/>
          </a:xfrm>
          <a:prstGeom prst="rect">
            <a:avLst/>
          </a:prstGeom>
        </p:spPr>
      </p:pic>
      <p:grpSp>
        <p:nvGrpSpPr>
          <p:cNvPr id="42" name="Group 41">
            <a:extLst>
              <a:ext uri="{FF2B5EF4-FFF2-40B4-BE49-F238E27FC236}">
                <a16:creationId xmlns:a16="http://schemas.microsoft.com/office/drawing/2014/main" id="{28EC230A-A12C-4339-92EE-F850809ECEA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0" y="0"/>
            <a:chExt cx="12188952" cy="6858000"/>
          </a:xfrm>
        </p:grpSpPr>
        <p:sp>
          <p:nvSpPr>
            <p:cNvPr id="43" name="Freeform: Shape 42">
              <a:extLst>
                <a:ext uri="{FF2B5EF4-FFF2-40B4-BE49-F238E27FC236}">
                  <a16:creationId xmlns:a16="http://schemas.microsoft.com/office/drawing/2014/main" id="{99266DA8-A1F2-4B9F-AD49-F0F4270B50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reeform: Shape 43">
              <a:extLst>
                <a:ext uri="{FF2B5EF4-FFF2-40B4-BE49-F238E27FC236}">
                  <a16:creationId xmlns:a16="http://schemas.microsoft.com/office/drawing/2014/main" id="{B85EAE53-C456-4300-BEA6-3AF8CC0F5F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reeform: Shape 44">
              <a:extLst>
                <a:ext uri="{FF2B5EF4-FFF2-40B4-BE49-F238E27FC236}">
                  <a16:creationId xmlns:a16="http://schemas.microsoft.com/office/drawing/2014/main" id="{831E0EBD-0F61-4DE9-9397-8E53620710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Shape 45">
              <a:extLst>
                <a:ext uri="{FF2B5EF4-FFF2-40B4-BE49-F238E27FC236}">
                  <a16:creationId xmlns:a16="http://schemas.microsoft.com/office/drawing/2014/main" id="{E00BA56C-1B81-460E-96B4-6E0DDE6778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Shape 46">
              <a:extLst>
                <a:ext uri="{FF2B5EF4-FFF2-40B4-BE49-F238E27FC236}">
                  <a16:creationId xmlns:a16="http://schemas.microsoft.com/office/drawing/2014/main" id="{0F84DEAC-B1F0-4AAF-9532-1F93B473F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3E9BF985-74AA-43F0-A812-F4CD338417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AA31C745-2F56-4B25-8616-92358DAFA0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Box 1">
            <a:extLst>
              <a:ext uri="{FF2B5EF4-FFF2-40B4-BE49-F238E27FC236}">
                <a16:creationId xmlns:a16="http://schemas.microsoft.com/office/drawing/2014/main" id="{C0D86FD6-83BC-395F-8B19-BA43174F6380}"/>
              </a:ext>
            </a:extLst>
          </p:cNvPr>
          <p:cNvSpPr txBox="1"/>
          <p:nvPr/>
        </p:nvSpPr>
        <p:spPr>
          <a:xfrm>
            <a:off x="789708" y="666352"/>
            <a:ext cx="10558405" cy="3039374"/>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800" dirty="0">
                <a:solidFill>
                  <a:schemeClr val="bg1"/>
                </a:solidFill>
                <a:latin typeface="+mj-lt"/>
                <a:ea typeface="+mj-ea"/>
                <a:cs typeface="+mj-cs"/>
              </a:rPr>
              <a:t>What is the average nightly rate in short-stay rentals in New York City?</a:t>
            </a:r>
          </a:p>
        </p:txBody>
      </p:sp>
    </p:spTree>
    <p:extLst>
      <p:ext uri="{BB962C8B-B14F-4D97-AF65-F5344CB8AC3E}">
        <p14:creationId xmlns:p14="http://schemas.microsoft.com/office/powerpoint/2010/main" val="446505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8533514-626E-7FE8-F623-3734E7FC5332}"/>
              </a:ext>
            </a:extLst>
          </p:cNvPr>
          <p:cNvPicPr>
            <a:picLocks noChangeAspect="1"/>
          </p:cNvPicPr>
          <p:nvPr/>
        </p:nvPicPr>
        <p:blipFill>
          <a:blip r:embed="rId4"/>
          <a:stretch>
            <a:fillRect/>
          </a:stretch>
        </p:blipFill>
        <p:spPr>
          <a:xfrm>
            <a:off x="630865" y="752159"/>
            <a:ext cx="10930270" cy="4990281"/>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2471953091"/>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View of Brooklyn Bridge in New York City">
            <a:extLst>
              <a:ext uri="{FF2B5EF4-FFF2-40B4-BE49-F238E27FC236}">
                <a16:creationId xmlns:a16="http://schemas.microsoft.com/office/drawing/2014/main" id="{06F645D4-42B3-FA94-3D3A-09E60FDADB15}"/>
              </a:ext>
            </a:extLst>
          </p:cNvPr>
          <p:cNvPicPr>
            <a:picLocks noChangeAspect="1"/>
          </p:cNvPicPr>
          <p:nvPr/>
        </p:nvPicPr>
        <p:blipFill rotWithShape="1">
          <a:blip r:embed="rId2">
            <a:extLst>
              <a:ext uri="{28A0092B-C50C-407E-A947-70E740481C1C}">
                <a14:useLocalDpi xmlns:a14="http://schemas.microsoft.com/office/drawing/2010/main" val="0"/>
              </a:ext>
            </a:extLst>
          </a:blip>
          <a:srcRect l="5884" r="-1" b="-1"/>
          <a:stretch/>
        </p:blipFill>
        <p:spPr>
          <a:xfrm>
            <a:off x="2522356" y="10"/>
            <a:ext cx="9669642" cy="6857990"/>
          </a:xfrm>
          <a:prstGeom prst="rect">
            <a:avLst/>
          </a:prstGeom>
        </p:spPr>
      </p:pic>
      <p:sp>
        <p:nvSpPr>
          <p:cNvPr id="26" name="Rectangle 2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6B9FA135-D12D-B072-2B4D-0A410B3062F7}"/>
              </a:ext>
            </a:extLst>
          </p:cNvPr>
          <p:cNvSpPr txBox="1"/>
          <p:nvPr/>
        </p:nvSpPr>
        <p:spPr>
          <a:xfrm>
            <a:off x="838200" y="2434201"/>
            <a:ext cx="3822189" cy="3742762"/>
          </a:xfrm>
          <a:prstGeom prst="rect">
            <a:avLst/>
          </a:prstGeom>
        </p:spPr>
        <p:txBody>
          <a:bodyPr vert="horz" lIns="91440" tIns="45720" rIns="91440" bIns="45720" rtlCol="0">
            <a:normAutofit/>
          </a:bodyPr>
          <a:lstStyle/>
          <a:p>
            <a:pPr>
              <a:lnSpc>
                <a:spcPct val="90000"/>
              </a:lnSpc>
              <a:spcAft>
                <a:spcPts val="600"/>
              </a:spcAft>
            </a:pPr>
            <a:r>
              <a:rPr lang="en-US" sz="3200" dirty="0">
                <a:latin typeface="+mj-lt"/>
              </a:rPr>
              <a:t>What is the average monthly revenue of short-stay rentals in New York?</a:t>
            </a:r>
          </a:p>
        </p:txBody>
      </p:sp>
    </p:spTree>
    <p:extLst>
      <p:ext uri="{BB962C8B-B14F-4D97-AF65-F5344CB8AC3E}">
        <p14:creationId xmlns:p14="http://schemas.microsoft.com/office/powerpoint/2010/main" val="2993578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ADF8498-0E8D-4341-D034-B2E569006979}"/>
              </a:ext>
            </a:extLst>
          </p:cNvPr>
          <p:cNvPicPr>
            <a:picLocks noChangeAspect="1"/>
          </p:cNvPicPr>
          <p:nvPr/>
        </p:nvPicPr>
        <p:blipFill>
          <a:blip r:embed="rId4"/>
          <a:stretch>
            <a:fillRect/>
          </a:stretch>
        </p:blipFill>
        <p:spPr>
          <a:xfrm>
            <a:off x="581891" y="820991"/>
            <a:ext cx="11231418" cy="4719972"/>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1067410834"/>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descr="A photo of a city at the time">
            <a:extLst>
              <a:ext uri="{FF2B5EF4-FFF2-40B4-BE49-F238E27FC236}">
                <a16:creationId xmlns:a16="http://schemas.microsoft.com/office/drawing/2014/main" id="{3DD6A44A-741F-7D9F-7526-75ADA3FEBEAC}"/>
              </a:ext>
            </a:extLst>
          </p:cNvPr>
          <p:cNvPicPr>
            <a:picLocks noChangeAspect="1"/>
          </p:cNvPicPr>
          <p:nvPr/>
        </p:nvPicPr>
        <p:blipFill rotWithShape="1">
          <a:blip r:embed="rId3"/>
          <a:srcRect l="23915" r="23426" b="-2"/>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E49291-E2BB-A496-C7D8-A15457E262BF}"/>
              </a:ext>
            </a:extLst>
          </p:cNvPr>
          <p:cNvSpPr>
            <a:spLocks noGrp="1"/>
          </p:cNvSpPr>
          <p:nvPr>
            <p:ph type="title"/>
          </p:nvPr>
        </p:nvSpPr>
        <p:spPr>
          <a:xfrm>
            <a:off x="6115317" y="405685"/>
            <a:ext cx="5464968" cy="1559301"/>
          </a:xfrm>
        </p:spPr>
        <p:txBody>
          <a:bodyPr>
            <a:normAutofit/>
          </a:bodyPr>
          <a:lstStyle/>
          <a:p>
            <a:r>
              <a:rPr lang="en-AU" sz="4000" dirty="0"/>
              <a:t>Conclusion</a:t>
            </a:r>
            <a:endParaRPr lang="en-GB" sz="4000" dirty="0"/>
          </a:p>
        </p:txBody>
      </p:sp>
      <p:sp>
        <p:nvSpPr>
          <p:cNvPr id="8" name="Content Placeholder 2">
            <a:extLst>
              <a:ext uri="{FF2B5EF4-FFF2-40B4-BE49-F238E27FC236}">
                <a16:creationId xmlns:a16="http://schemas.microsoft.com/office/drawing/2014/main" id="{36261FAD-3DAC-8C5B-8C14-E4AD1DAA007E}"/>
              </a:ext>
            </a:extLst>
          </p:cNvPr>
          <p:cNvSpPr>
            <a:spLocks noGrp="1"/>
          </p:cNvSpPr>
          <p:nvPr>
            <p:ph idx="1"/>
          </p:nvPr>
        </p:nvSpPr>
        <p:spPr>
          <a:xfrm>
            <a:off x="5772727" y="2370671"/>
            <a:ext cx="6086764" cy="4242565"/>
          </a:xfrm>
        </p:spPr>
        <p:txBody>
          <a:bodyPr anchor="ctr">
            <a:normAutofit/>
          </a:bodyPr>
          <a:lstStyle/>
          <a:p>
            <a:r>
              <a:rPr lang="en-AU" sz="1200" dirty="0"/>
              <a:t>The analysis reveals that Manhattan is the most popular neighbourhood group for short-stay rentals in New York, with high engagement levels and positive guest reviews. </a:t>
            </a:r>
          </a:p>
          <a:p>
            <a:r>
              <a:rPr lang="en-AU" sz="1200" dirty="0"/>
              <a:t>Brooklyn follows closely behind, showcasing its popularity among travellers. Bedford-Stuyvesant in Brooklyn emerges as the most booked location, offering an attractive alternative to Manhattan.</a:t>
            </a:r>
          </a:p>
          <a:p>
            <a:r>
              <a:rPr lang="en-GB" sz="1200" dirty="0"/>
              <a:t>The preferences and trends indicate that travellers prefer Entire Home/Apt for room types and apartments dominate the property types. </a:t>
            </a:r>
          </a:p>
          <a:p>
            <a:r>
              <a:rPr lang="en-GB" sz="1200" dirty="0"/>
              <a:t>Selling points include the preference for real beds, the appeal of one-bedroom apartments, and the availability of beds and bathrooms to accommodate different group sizes. </a:t>
            </a:r>
          </a:p>
          <a:p>
            <a:r>
              <a:rPr lang="en-GB" sz="1200" dirty="0"/>
              <a:t>Pricing dynamics highlight variations across locations and neighbourhood groups, with higher rates in Staten Island.</a:t>
            </a:r>
          </a:p>
          <a:p>
            <a:r>
              <a:rPr lang="en-GB" sz="1200" dirty="0"/>
              <a:t>The average monthly revenue distribution emphasizes the dominance of Manhattan and Brooklyn. Townhouses in Manhattan generate the highest revenue, but it is important to consider engagement levels and property types within neighbourhoods. </a:t>
            </a:r>
          </a:p>
          <a:p>
            <a:pPr marL="0" indent="0">
              <a:buNone/>
            </a:pPr>
            <a:r>
              <a:rPr lang="en-GB" sz="1200" dirty="0"/>
              <a:t>These insights provide valuable guidance for investors and property owners seeking the highest return on investment in New York's short-stay rental market.</a:t>
            </a:r>
          </a:p>
        </p:txBody>
      </p:sp>
    </p:spTree>
    <p:extLst>
      <p:ext uri="{BB962C8B-B14F-4D97-AF65-F5344CB8AC3E}">
        <p14:creationId xmlns:p14="http://schemas.microsoft.com/office/powerpoint/2010/main" val="18724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erial view of skyscrapers and city">
            <a:extLst>
              <a:ext uri="{FF2B5EF4-FFF2-40B4-BE49-F238E27FC236}">
                <a16:creationId xmlns:a16="http://schemas.microsoft.com/office/drawing/2014/main" id="{28696B1F-8923-1EBB-11E0-F336B0FC3A67}"/>
              </a:ext>
            </a:extLst>
          </p:cNvPr>
          <p:cNvPicPr>
            <a:picLocks noChangeAspect="1"/>
          </p:cNvPicPr>
          <p:nvPr/>
        </p:nvPicPr>
        <p:blipFill rotWithShape="1">
          <a:blip r:embed="rId3"/>
          <a:srcRect t="3187" b="1877"/>
          <a:stretch/>
        </p:blipFill>
        <p:spPr>
          <a:xfrm>
            <a:off x="1" y="1"/>
            <a:ext cx="12192000" cy="6857999"/>
          </a:xfrm>
          <a:prstGeom prst="rect">
            <a:avLst/>
          </a:prstGeom>
        </p:spPr>
      </p:pic>
      <p:sp useBgFill="1">
        <p:nvSpPr>
          <p:cNvPr id="10" name="Freeform: Shape 9">
            <a:extLst>
              <a:ext uri="{FF2B5EF4-FFF2-40B4-BE49-F238E27FC236}">
                <a16:creationId xmlns:a16="http://schemas.microsoft.com/office/drawing/2014/main" id="{7E7D0C94-08B4-48AE-8813-CC4D60294F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899" y="609600"/>
            <a:ext cx="5372101" cy="5513767"/>
          </a:xfrm>
          <a:custGeom>
            <a:avLst/>
            <a:gdLst>
              <a:gd name="connsiteX0" fmla="*/ 0 w 5372101"/>
              <a:gd name="connsiteY0" fmla="*/ 0 h 5513767"/>
              <a:gd name="connsiteX1" fmla="*/ 5372101 w 5372101"/>
              <a:gd name="connsiteY1" fmla="*/ 0 h 5513767"/>
              <a:gd name="connsiteX2" fmla="*/ 5372101 w 5372101"/>
              <a:gd name="connsiteY2" fmla="*/ 5513767 h 5513767"/>
              <a:gd name="connsiteX3" fmla="*/ 5363126 w 5372101"/>
              <a:gd name="connsiteY3" fmla="*/ 5512835 h 5513767"/>
              <a:gd name="connsiteX4" fmla="*/ 5316714 w 5372101"/>
              <a:gd name="connsiteY4" fmla="*/ 5491247 h 5513767"/>
              <a:gd name="connsiteX5" fmla="*/ 5198331 w 5372101"/>
              <a:gd name="connsiteY5" fmla="*/ 5470092 h 5513767"/>
              <a:gd name="connsiteX6" fmla="*/ 5150428 w 5372101"/>
              <a:gd name="connsiteY6" fmla="*/ 5472506 h 5513767"/>
              <a:gd name="connsiteX7" fmla="*/ 5085506 w 5372101"/>
              <a:gd name="connsiteY7" fmla="*/ 5468851 h 5513767"/>
              <a:gd name="connsiteX8" fmla="*/ 4968663 w 5372101"/>
              <a:gd name="connsiteY8" fmla="*/ 5470487 h 5513767"/>
              <a:gd name="connsiteX9" fmla="*/ 4815623 w 5372101"/>
              <a:gd name="connsiteY9" fmla="*/ 5458622 h 5513767"/>
              <a:gd name="connsiteX10" fmla="*/ 4716679 w 5372101"/>
              <a:gd name="connsiteY10" fmla="*/ 5405365 h 5513767"/>
              <a:gd name="connsiteX11" fmla="*/ 4704891 w 5372101"/>
              <a:gd name="connsiteY11" fmla="*/ 5411529 h 5513767"/>
              <a:gd name="connsiteX12" fmla="*/ 4630496 w 5372101"/>
              <a:gd name="connsiteY12" fmla="*/ 5396532 h 5513767"/>
              <a:gd name="connsiteX13" fmla="*/ 4506964 w 5372101"/>
              <a:gd name="connsiteY13" fmla="*/ 5396685 h 5513767"/>
              <a:gd name="connsiteX14" fmla="*/ 4427135 w 5372101"/>
              <a:gd name="connsiteY14" fmla="*/ 5358585 h 5513767"/>
              <a:gd name="connsiteX15" fmla="*/ 4028338 w 5372101"/>
              <a:gd name="connsiteY15" fmla="*/ 5313494 h 5513767"/>
              <a:gd name="connsiteX16" fmla="*/ 4015367 w 5372101"/>
              <a:gd name="connsiteY16" fmla="*/ 5320766 h 5513767"/>
              <a:gd name="connsiteX17" fmla="*/ 4002837 w 5372101"/>
              <a:gd name="connsiteY17" fmla="*/ 5322294 h 5513767"/>
              <a:gd name="connsiteX18" fmla="*/ 3997650 w 5372101"/>
              <a:gd name="connsiteY18" fmla="*/ 5329513 h 5513767"/>
              <a:gd name="connsiteX19" fmla="*/ 3991991 w 5372101"/>
              <a:gd name="connsiteY19" fmla="*/ 5331908 h 5513767"/>
              <a:gd name="connsiteX20" fmla="*/ 3925210 w 5372101"/>
              <a:gd name="connsiteY20" fmla="*/ 5319395 h 5513767"/>
              <a:gd name="connsiteX21" fmla="*/ 3837014 w 5372101"/>
              <a:gd name="connsiteY21" fmla="*/ 5289023 h 5513767"/>
              <a:gd name="connsiteX22" fmla="*/ 3798765 w 5372101"/>
              <a:gd name="connsiteY22" fmla="*/ 5299431 h 5513767"/>
              <a:gd name="connsiteX23" fmla="*/ 3792144 w 5372101"/>
              <a:gd name="connsiteY23" fmla="*/ 5301616 h 5513767"/>
              <a:gd name="connsiteX24" fmla="*/ 3766249 w 5372101"/>
              <a:gd name="connsiteY24" fmla="*/ 5301869 h 5513767"/>
              <a:gd name="connsiteX25" fmla="*/ 3718651 w 5372101"/>
              <a:gd name="connsiteY25" fmla="*/ 5320541 h 5513767"/>
              <a:gd name="connsiteX26" fmla="*/ 3671207 w 5372101"/>
              <a:gd name="connsiteY26" fmla="*/ 5318046 h 5513767"/>
              <a:gd name="connsiteX27" fmla="*/ 3446863 w 5372101"/>
              <a:gd name="connsiteY27" fmla="*/ 5294348 h 5513767"/>
              <a:gd name="connsiteX28" fmla="*/ 3312000 w 5372101"/>
              <a:gd name="connsiteY28" fmla="*/ 5286923 h 5513767"/>
              <a:gd name="connsiteX29" fmla="*/ 3259756 w 5372101"/>
              <a:gd name="connsiteY29" fmla="*/ 5294712 h 5513767"/>
              <a:gd name="connsiteX30" fmla="*/ 3187481 w 5372101"/>
              <a:gd name="connsiteY30" fmla="*/ 5298457 h 5513767"/>
              <a:gd name="connsiteX31" fmla="*/ 3124115 w 5372101"/>
              <a:gd name="connsiteY31" fmla="*/ 5294626 h 5513767"/>
              <a:gd name="connsiteX32" fmla="*/ 3099907 w 5372101"/>
              <a:gd name="connsiteY32" fmla="*/ 5302443 h 5513767"/>
              <a:gd name="connsiteX33" fmla="*/ 3017494 w 5372101"/>
              <a:gd name="connsiteY33" fmla="*/ 5301439 h 5513767"/>
              <a:gd name="connsiteX34" fmla="*/ 3010848 w 5372101"/>
              <a:gd name="connsiteY34" fmla="*/ 5307225 h 5513767"/>
              <a:gd name="connsiteX35" fmla="*/ 2994286 w 5372101"/>
              <a:gd name="connsiteY35" fmla="*/ 5309060 h 5513767"/>
              <a:gd name="connsiteX36" fmla="*/ 2988160 w 5372101"/>
              <a:gd name="connsiteY36" fmla="*/ 5310041 h 5513767"/>
              <a:gd name="connsiteX37" fmla="*/ 2984260 w 5372101"/>
              <a:gd name="connsiteY37" fmla="*/ 5307528 h 5513767"/>
              <a:gd name="connsiteX38" fmla="*/ 2979127 w 5372101"/>
              <a:gd name="connsiteY38" fmla="*/ 5308389 h 5513767"/>
              <a:gd name="connsiteX39" fmla="*/ 2978660 w 5372101"/>
              <a:gd name="connsiteY39" fmla="*/ 5311563 h 5513767"/>
              <a:gd name="connsiteX40" fmla="*/ 2946326 w 5372101"/>
              <a:gd name="connsiteY40" fmla="*/ 5316745 h 5513767"/>
              <a:gd name="connsiteX41" fmla="*/ 2713134 w 5372101"/>
              <a:gd name="connsiteY41" fmla="*/ 5331381 h 5513767"/>
              <a:gd name="connsiteX42" fmla="*/ 2352072 w 5372101"/>
              <a:gd name="connsiteY42" fmla="*/ 5342761 h 5513767"/>
              <a:gd name="connsiteX43" fmla="*/ 2260922 w 5372101"/>
              <a:gd name="connsiteY43" fmla="*/ 5328122 h 5513767"/>
              <a:gd name="connsiteX44" fmla="*/ 2178497 w 5372101"/>
              <a:gd name="connsiteY44" fmla="*/ 5351065 h 5513767"/>
              <a:gd name="connsiteX45" fmla="*/ 2034408 w 5372101"/>
              <a:gd name="connsiteY45" fmla="*/ 5307958 h 5513767"/>
              <a:gd name="connsiteX46" fmla="*/ 1831505 w 5372101"/>
              <a:gd name="connsiteY46" fmla="*/ 5312691 h 5513767"/>
              <a:gd name="connsiteX47" fmla="*/ 1710387 w 5372101"/>
              <a:gd name="connsiteY47" fmla="*/ 5308705 h 5513767"/>
              <a:gd name="connsiteX48" fmla="*/ 1664816 w 5372101"/>
              <a:gd name="connsiteY48" fmla="*/ 5296479 h 5513767"/>
              <a:gd name="connsiteX49" fmla="*/ 1600883 w 5372101"/>
              <a:gd name="connsiteY49" fmla="*/ 5286607 h 5513767"/>
              <a:gd name="connsiteX50" fmla="*/ 1488397 w 5372101"/>
              <a:gd name="connsiteY50" fmla="*/ 5260898 h 5513767"/>
              <a:gd name="connsiteX51" fmla="*/ 1336670 w 5372101"/>
              <a:gd name="connsiteY51" fmla="*/ 5240770 h 5513767"/>
              <a:gd name="connsiteX52" fmla="*/ 1224297 w 5372101"/>
              <a:gd name="connsiteY52" fmla="*/ 5271845 h 5513767"/>
              <a:gd name="connsiteX53" fmla="*/ 1214830 w 5372101"/>
              <a:gd name="connsiteY53" fmla="*/ 5263450 h 5513767"/>
              <a:gd name="connsiteX54" fmla="*/ 1138181 w 5372101"/>
              <a:gd name="connsiteY54" fmla="*/ 5262590 h 5513767"/>
              <a:gd name="connsiteX55" fmla="*/ 943575 w 5372101"/>
              <a:gd name="connsiteY55" fmla="*/ 5290808 h 5513767"/>
              <a:gd name="connsiteX56" fmla="*/ 529813 w 5372101"/>
              <a:gd name="connsiteY56" fmla="*/ 5218555 h 5513767"/>
              <a:gd name="connsiteX57" fmla="*/ 519546 w 5372101"/>
              <a:gd name="connsiteY57" fmla="*/ 5208845 h 5513767"/>
              <a:gd name="connsiteX58" fmla="*/ 507906 w 5372101"/>
              <a:gd name="connsiteY58" fmla="*/ 5204779 h 5513767"/>
              <a:gd name="connsiteX59" fmla="*/ 505153 w 5372101"/>
              <a:gd name="connsiteY59" fmla="*/ 5196726 h 5513767"/>
              <a:gd name="connsiteX60" fmla="*/ 500429 w 5372101"/>
              <a:gd name="connsiteY60" fmla="*/ 5193241 h 5513767"/>
              <a:gd name="connsiteX61" fmla="*/ 431923 w 5372101"/>
              <a:gd name="connsiteY61" fmla="*/ 5191553 h 5513767"/>
              <a:gd name="connsiteX62" fmla="*/ 337115 w 5372101"/>
              <a:gd name="connsiteY62" fmla="*/ 5202714 h 5513767"/>
              <a:gd name="connsiteX63" fmla="*/ 303383 w 5372101"/>
              <a:gd name="connsiteY63" fmla="*/ 5184750 h 5513767"/>
              <a:gd name="connsiteX64" fmla="*/ 297664 w 5372101"/>
              <a:gd name="connsiteY64" fmla="*/ 5181269 h 5513767"/>
              <a:gd name="connsiteX65" fmla="*/ 272701 w 5372101"/>
              <a:gd name="connsiteY65" fmla="*/ 5175678 h 5513767"/>
              <a:gd name="connsiteX66" fmla="*/ 268242 w 5372101"/>
              <a:gd name="connsiteY66" fmla="*/ 5163678 h 5513767"/>
              <a:gd name="connsiteX67" fmla="*/ 232517 w 5372101"/>
              <a:gd name="connsiteY67" fmla="*/ 5147792 h 5513767"/>
              <a:gd name="connsiteX68" fmla="*/ 185851 w 5372101"/>
              <a:gd name="connsiteY68" fmla="*/ 5140408 h 5513767"/>
              <a:gd name="connsiteX69" fmla="*/ 20337 w 5372101"/>
              <a:gd name="connsiteY69" fmla="*/ 5113040 h 5513767"/>
              <a:gd name="connsiteX70" fmla="*/ 0 w 5372101"/>
              <a:gd name="connsiteY70" fmla="*/ 5112243 h 551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372101" h="5513767">
                <a:moveTo>
                  <a:pt x="0" y="0"/>
                </a:moveTo>
                <a:lnTo>
                  <a:pt x="5372101" y="0"/>
                </a:lnTo>
                <a:lnTo>
                  <a:pt x="5372101" y="5513767"/>
                </a:lnTo>
                <a:lnTo>
                  <a:pt x="5363126" y="5512835"/>
                </a:lnTo>
                <a:cubicBezTo>
                  <a:pt x="5345779" y="5509071"/>
                  <a:pt x="5329767" y="5502649"/>
                  <a:pt x="5316714" y="5491247"/>
                </a:cubicBezTo>
                <a:cubicBezTo>
                  <a:pt x="5295689" y="5478131"/>
                  <a:pt x="5219502" y="5459909"/>
                  <a:pt x="5198331" y="5470092"/>
                </a:cubicBezTo>
                <a:cubicBezTo>
                  <a:pt x="5181052" y="5469102"/>
                  <a:pt x="5165047" y="5459569"/>
                  <a:pt x="5150428" y="5472506"/>
                </a:cubicBezTo>
                <a:cubicBezTo>
                  <a:pt x="5129562" y="5487248"/>
                  <a:pt x="5088050" y="5445894"/>
                  <a:pt x="5085506" y="5468851"/>
                </a:cubicBezTo>
                <a:cubicBezTo>
                  <a:pt x="5055692" y="5440170"/>
                  <a:pt x="5006122" y="5469577"/>
                  <a:pt x="4968663" y="5470487"/>
                </a:cubicBezTo>
                <a:cubicBezTo>
                  <a:pt x="4947085" y="5444049"/>
                  <a:pt x="4889767" y="5472037"/>
                  <a:pt x="4815623" y="5458622"/>
                </a:cubicBezTo>
                <a:cubicBezTo>
                  <a:pt x="4792418" y="5428488"/>
                  <a:pt x="4765548" y="5449887"/>
                  <a:pt x="4716679" y="5405365"/>
                </a:cubicBezTo>
                <a:cubicBezTo>
                  <a:pt x="4713235" y="5407807"/>
                  <a:pt x="4709266" y="5409883"/>
                  <a:pt x="4704891" y="5411529"/>
                </a:cubicBezTo>
                <a:cubicBezTo>
                  <a:pt x="4679473" y="5421092"/>
                  <a:pt x="4646164" y="5414379"/>
                  <a:pt x="4630496" y="5396532"/>
                </a:cubicBezTo>
                <a:cubicBezTo>
                  <a:pt x="4590205" y="5365061"/>
                  <a:pt x="4548419" y="5412094"/>
                  <a:pt x="4506964" y="5396685"/>
                </a:cubicBezTo>
                <a:lnTo>
                  <a:pt x="4427135" y="5358585"/>
                </a:lnTo>
                <a:cubicBezTo>
                  <a:pt x="4319267" y="5308575"/>
                  <a:pt x="4152341" y="5340956"/>
                  <a:pt x="4028338" y="5313494"/>
                </a:cubicBezTo>
                <a:lnTo>
                  <a:pt x="4015367" y="5320766"/>
                </a:lnTo>
                <a:lnTo>
                  <a:pt x="4002837" y="5322294"/>
                </a:lnTo>
                <a:lnTo>
                  <a:pt x="3997650" y="5329513"/>
                </a:lnTo>
                <a:lnTo>
                  <a:pt x="3991991" y="5331908"/>
                </a:lnTo>
                <a:cubicBezTo>
                  <a:pt x="3969659" y="5338581"/>
                  <a:pt x="3978880" y="5316131"/>
                  <a:pt x="3925210" y="5319395"/>
                </a:cubicBezTo>
                <a:cubicBezTo>
                  <a:pt x="3947765" y="5277139"/>
                  <a:pt x="3837331" y="5338342"/>
                  <a:pt x="3837014" y="5289023"/>
                </a:cubicBezTo>
                <a:cubicBezTo>
                  <a:pt x="3824001" y="5291376"/>
                  <a:pt x="3811407" y="5295212"/>
                  <a:pt x="3798765" y="5299431"/>
                </a:cubicBezTo>
                <a:lnTo>
                  <a:pt x="3792144" y="5301616"/>
                </a:lnTo>
                <a:lnTo>
                  <a:pt x="3766249" y="5301869"/>
                </a:lnTo>
                <a:lnTo>
                  <a:pt x="3718651" y="5320541"/>
                </a:lnTo>
                <a:cubicBezTo>
                  <a:pt x="3703968" y="5321892"/>
                  <a:pt x="3688308" y="5321427"/>
                  <a:pt x="3671207" y="5318046"/>
                </a:cubicBezTo>
                <a:cubicBezTo>
                  <a:pt x="3616458" y="5288532"/>
                  <a:pt x="3514048" y="5333307"/>
                  <a:pt x="3446863" y="5294348"/>
                </a:cubicBezTo>
                <a:cubicBezTo>
                  <a:pt x="3420930" y="5283822"/>
                  <a:pt x="3333157" y="5274511"/>
                  <a:pt x="3312000" y="5286923"/>
                </a:cubicBezTo>
                <a:cubicBezTo>
                  <a:pt x="3292759" y="5287903"/>
                  <a:pt x="3273112" y="5280334"/>
                  <a:pt x="3259756" y="5294712"/>
                </a:cubicBezTo>
                <a:cubicBezTo>
                  <a:pt x="3239905" y="5311572"/>
                  <a:pt x="3185410" y="5275588"/>
                  <a:pt x="3187481" y="5298457"/>
                </a:cubicBezTo>
                <a:cubicBezTo>
                  <a:pt x="3168018" y="5286036"/>
                  <a:pt x="3146200" y="5288458"/>
                  <a:pt x="3124115" y="5294626"/>
                </a:cubicBezTo>
                <a:lnTo>
                  <a:pt x="3099907" y="5302443"/>
                </a:lnTo>
                <a:lnTo>
                  <a:pt x="3017494" y="5301439"/>
                </a:lnTo>
                <a:lnTo>
                  <a:pt x="3010848" y="5307225"/>
                </a:lnTo>
                <a:lnTo>
                  <a:pt x="2994286" y="5309060"/>
                </a:lnTo>
                <a:lnTo>
                  <a:pt x="2988160" y="5310041"/>
                </a:lnTo>
                <a:lnTo>
                  <a:pt x="2984260" y="5307528"/>
                </a:lnTo>
                <a:cubicBezTo>
                  <a:pt x="2981957" y="5306419"/>
                  <a:pt x="2980273" y="5306402"/>
                  <a:pt x="2979127" y="5308389"/>
                </a:cubicBezTo>
                <a:cubicBezTo>
                  <a:pt x="2978971" y="5309447"/>
                  <a:pt x="2978816" y="5310505"/>
                  <a:pt x="2978660" y="5311563"/>
                </a:cubicBezTo>
                <a:lnTo>
                  <a:pt x="2946326" y="5316745"/>
                </a:lnTo>
                <a:lnTo>
                  <a:pt x="2713134" y="5331381"/>
                </a:lnTo>
                <a:cubicBezTo>
                  <a:pt x="2610698" y="5372328"/>
                  <a:pt x="2466037" y="5325762"/>
                  <a:pt x="2352072" y="5342761"/>
                </a:cubicBezTo>
                <a:cubicBezTo>
                  <a:pt x="2293501" y="5293708"/>
                  <a:pt x="2324138" y="5338538"/>
                  <a:pt x="2260922" y="5328122"/>
                </a:cubicBezTo>
                <a:cubicBezTo>
                  <a:pt x="2275681" y="5372347"/>
                  <a:pt x="2185007" y="5301703"/>
                  <a:pt x="2178497" y="5351065"/>
                </a:cubicBezTo>
                <a:cubicBezTo>
                  <a:pt x="2133294" y="5337229"/>
                  <a:pt x="2097074" y="5300208"/>
                  <a:pt x="2034408" y="5307958"/>
                </a:cubicBezTo>
                <a:cubicBezTo>
                  <a:pt x="1981894" y="5332879"/>
                  <a:pt x="1896288" y="5279365"/>
                  <a:pt x="1831505" y="5312691"/>
                </a:cubicBezTo>
                <a:cubicBezTo>
                  <a:pt x="1807063" y="5321035"/>
                  <a:pt x="1727674" y="5322925"/>
                  <a:pt x="1710387" y="5308705"/>
                </a:cubicBezTo>
                <a:cubicBezTo>
                  <a:pt x="1693367" y="5306094"/>
                  <a:pt x="1674901" y="5312009"/>
                  <a:pt x="1664816" y="5296479"/>
                </a:cubicBezTo>
                <a:cubicBezTo>
                  <a:pt x="1649255" y="5277912"/>
                  <a:pt x="1596152" y="5309335"/>
                  <a:pt x="1600883" y="5286607"/>
                </a:cubicBezTo>
                <a:cubicBezTo>
                  <a:pt x="1563066" y="5308189"/>
                  <a:pt x="1524339" y="5269513"/>
                  <a:pt x="1488397" y="5260898"/>
                </a:cubicBezTo>
                <a:cubicBezTo>
                  <a:pt x="1459246" y="5282011"/>
                  <a:pt x="1412580" y="5243108"/>
                  <a:pt x="1336670" y="5240770"/>
                </a:cubicBezTo>
                <a:cubicBezTo>
                  <a:pt x="1304792" y="5265122"/>
                  <a:pt x="1285508" y="5238878"/>
                  <a:pt x="1224297" y="5271845"/>
                </a:cubicBezTo>
                <a:cubicBezTo>
                  <a:pt x="1221731" y="5268771"/>
                  <a:pt x="1218543" y="5265944"/>
                  <a:pt x="1214830" y="5263450"/>
                </a:cubicBezTo>
                <a:cubicBezTo>
                  <a:pt x="1193241" y="5248952"/>
                  <a:pt x="1158925" y="5248567"/>
                  <a:pt x="1138181" y="5262590"/>
                </a:cubicBezTo>
                <a:lnTo>
                  <a:pt x="943575" y="5290808"/>
                </a:lnTo>
                <a:cubicBezTo>
                  <a:pt x="823587" y="5316899"/>
                  <a:pt x="658340" y="5217603"/>
                  <a:pt x="529813" y="5218555"/>
                </a:cubicBezTo>
                <a:lnTo>
                  <a:pt x="519546" y="5208845"/>
                </a:lnTo>
                <a:lnTo>
                  <a:pt x="507906" y="5204779"/>
                </a:lnTo>
                <a:lnTo>
                  <a:pt x="505153" y="5196726"/>
                </a:lnTo>
                <a:lnTo>
                  <a:pt x="500429" y="5193241"/>
                </a:lnTo>
                <a:cubicBezTo>
                  <a:pt x="480923" y="5182176"/>
                  <a:pt x="482807" y="5205793"/>
                  <a:pt x="431923" y="5191553"/>
                </a:cubicBezTo>
                <a:cubicBezTo>
                  <a:pt x="440499" y="5237077"/>
                  <a:pt x="352872" y="5155083"/>
                  <a:pt x="337115" y="5202714"/>
                </a:cubicBezTo>
                <a:cubicBezTo>
                  <a:pt x="325265" y="5197752"/>
                  <a:pt x="314288" y="5191441"/>
                  <a:pt x="303383" y="5184750"/>
                </a:cubicBezTo>
                <a:lnTo>
                  <a:pt x="297664" y="5181269"/>
                </a:lnTo>
                <a:lnTo>
                  <a:pt x="272701" y="5175678"/>
                </a:lnTo>
                <a:lnTo>
                  <a:pt x="268242" y="5163678"/>
                </a:lnTo>
                <a:lnTo>
                  <a:pt x="232517" y="5147792"/>
                </a:lnTo>
                <a:cubicBezTo>
                  <a:pt x="218741" y="5143453"/>
                  <a:pt x="203450" y="5140668"/>
                  <a:pt x="185851" y="5140408"/>
                </a:cubicBezTo>
                <a:cubicBezTo>
                  <a:pt x="139207" y="5153337"/>
                  <a:pt x="79723" y="5120316"/>
                  <a:pt x="20337" y="5113040"/>
                </a:cubicBezTo>
                <a:lnTo>
                  <a:pt x="0" y="5112243"/>
                </a:lnTo>
                <a:close/>
              </a:path>
            </a:pathLst>
          </a:custGeom>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64666" y="399531"/>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9F3B94F-4DED-8A31-AAB9-23331FC73878}"/>
              </a:ext>
            </a:extLst>
          </p:cNvPr>
          <p:cNvSpPr txBox="1"/>
          <p:nvPr/>
        </p:nvSpPr>
        <p:spPr>
          <a:xfrm>
            <a:off x="1256145" y="1228045"/>
            <a:ext cx="4391620" cy="4428952"/>
          </a:xfrm>
          <a:prstGeom prst="rect">
            <a:avLst/>
          </a:prstGeom>
        </p:spPr>
        <p:txBody>
          <a:bodyPr vert="horz" lIns="91440" tIns="45720" rIns="91440" bIns="45720" rtlCol="0" anchor="ctr">
            <a:normAutofit/>
          </a:bodyPr>
          <a:lstStyle/>
          <a:p>
            <a:pPr>
              <a:lnSpc>
                <a:spcPct val="90000"/>
              </a:lnSpc>
              <a:spcAft>
                <a:spcPts val="462"/>
              </a:spcAft>
            </a:pPr>
            <a:r>
              <a:rPr lang="en-US" sz="1400" b="1" dirty="0"/>
              <a:t>Which property type and </a:t>
            </a:r>
            <a:r>
              <a:rPr lang="en-AU" sz="1400" b="1" dirty="0"/>
              <a:t>neighbourhood</a:t>
            </a:r>
            <a:r>
              <a:rPr lang="en-US" sz="1400" b="1" dirty="0"/>
              <a:t> combination offers the highest potential return on investment for short-stay rentals in New York?</a:t>
            </a:r>
          </a:p>
          <a:p>
            <a:pPr indent="-228600">
              <a:lnSpc>
                <a:spcPct val="90000"/>
              </a:lnSpc>
              <a:spcAft>
                <a:spcPts val="462"/>
              </a:spcAft>
              <a:buFont typeface="Arial" panose="020B0604020202020204" pitchFamily="34" charset="0"/>
              <a:buChar char="•"/>
            </a:pPr>
            <a:endParaRPr lang="en-US" sz="1400" dirty="0"/>
          </a:p>
          <a:p>
            <a:pPr>
              <a:lnSpc>
                <a:spcPct val="90000"/>
              </a:lnSpc>
              <a:spcAft>
                <a:spcPts val="462"/>
              </a:spcAft>
            </a:pPr>
            <a:r>
              <a:rPr lang="en-US" sz="1400" dirty="0"/>
              <a:t>The purpose of this business analysis project was to gain insights into the New York short-stay rental market using Airbnb listings data.</a:t>
            </a:r>
          </a:p>
          <a:p>
            <a:pPr>
              <a:lnSpc>
                <a:spcPct val="90000"/>
              </a:lnSpc>
              <a:spcAft>
                <a:spcPts val="462"/>
              </a:spcAft>
            </a:pPr>
            <a:br>
              <a:rPr lang="en-US" sz="1400" dirty="0"/>
            </a:br>
            <a:r>
              <a:rPr lang="en-US" sz="1400" dirty="0"/>
              <a:t>The analysis considered factor such as </a:t>
            </a:r>
            <a:r>
              <a:rPr lang="en-AU" sz="1400" dirty="0"/>
              <a:t>neighbourhood</a:t>
            </a:r>
            <a:r>
              <a:rPr lang="en-US" sz="1400" dirty="0"/>
              <a:t> popularity, preferences on property type and room type, selling points, and pricing dynamics.</a:t>
            </a:r>
            <a:br>
              <a:rPr lang="en-US" sz="1000" dirty="0"/>
            </a:br>
            <a:endParaRPr lang="en-US" sz="1000" dirty="0"/>
          </a:p>
        </p:txBody>
      </p:sp>
    </p:spTree>
    <p:extLst>
      <p:ext uri="{BB962C8B-B14F-4D97-AF65-F5344CB8AC3E}">
        <p14:creationId xmlns:p14="http://schemas.microsoft.com/office/powerpoint/2010/main" val="3073297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5F185B5-6FB4-45DC-9AE7-F7A26BD7E7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A5B116B-4263-41E0-B09F-AAFE919C0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66491" y="655607"/>
            <a:ext cx="10725509" cy="5450868"/>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C7609D5-477E-B698-28D0-85B688D56F4C}"/>
              </a:ext>
            </a:extLst>
          </p:cNvPr>
          <p:cNvSpPr txBox="1"/>
          <p:nvPr/>
        </p:nvSpPr>
        <p:spPr>
          <a:xfrm>
            <a:off x="434409" y="773011"/>
            <a:ext cx="10537898" cy="210820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kern="1200" dirty="0">
                <a:solidFill>
                  <a:schemeClr val="tx1"/>
                </a:solidFill>
                <a:latin typeface="+mj-lt"/>
                <a:ea typeface="+mj-ea"/>
                <a:cs typeface="+mj-cs"/>
              </a:rPr>
              <a:t>Ethical and Legal Considerations on Data Privacy</a:t>
            </a:r>
          </a:p>
        </p:txBody>
      </p:sp>
      <p:cxnSp>
        <p:nvCxnSpPr>
          <p:cNvPr id="15" name="Straight Connector 14">
            <a:extLst>
              <a:ext uri="{FF2B5EF4-FFF2-40B4-BE49-F238E27FC236}">
                <a16:creationId xmlns:a16="http://schemas.microsoft.com/office/drawing/2014/main" id="{B5F2DA1D-C1F2-44D4-8BB3-F29B9DD0B2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6C6FECB-D48F-4DB7-A7B4-3A9E377B13C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365990"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21" name="TextBox 5">
            <a:extLst>
              <a:ext uri="{FF2B5EF4-FFF2-40B4-BE49-F238E27FC236}">
                <a16:creationId xmlns:a16="http://schemas.microsoft.com/office/drawing/2014/main" id="{91C21921-539C-63CE-44E2-85D8B140823D}"/>
              </a:ext>
            </a:extLst>
          </p:cNvPr>
          <p:cNvGraphicFramePr/>
          <p:nvPr>
            <p:extLst>
              <p:ext uri="{D42A27DB-BD31-4B8C-83A1-F6EECF244321}">
                <p14:modId xmlns:p14="http://schemas.microsoft.com/office/powerpoint/2010/main" val="40272265"/>
              </p:ext>
            </p:extLst>
          </p:nvPr>
        </p:nvGraphicFramePr>
        <p:xfrm>
          <a:off x="1864196" y="3067666"/>
          <a:ext cx="8666150" cy="279039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91435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2">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grpSp>
        <p:nvGrpSpPr>
          <p:cNvPr id="19" name="Group 14">
            <a:extLst>
              <a:ext uri="{FF2B5EF4-FFF2-40B4-BE49-F238E27FC236}">
                <a16:creationId xmlns:a16="http://schemas.microsoft.com/office/drawing/2014/main" id="{930F0882-2EE1-46AE-A8A2-CD2D0FFA39F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733248" y="1097468"/>
            <a:ext cx="4908132" cy="4613915"/>
            <a:chOff x="6733248" y="1097468"/>
            <a:chExt cx="4908132" cy="4613915"/>
          </a:xfrm>
        </p:grpSpPr>
        <p:sp>
          <p:nvSpPr>
            <p:cNvPr id="16" name="Freeform: Shape 15">
              <a:extLst>
                <a:ext uri="{FF2B5EF4-FFF2-40B4-BE49-F238E27FC236}">
                  <a16:creationId xmlns:a16="http://schemas.microsoft.com/office/drawing/2014/main" id="{8CC700D5-9809-43F4-89D5-7DBBCB0DC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883491" y="1246324"/>
              <a:ext cx="4577330" cy="4274713"/>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805C4C40-D70E-4C4F-B228-98A0A61326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733248" y="1097468"/>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alpha val="5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extBox 1">
            <a:extLst>
              <a:ext uri="{FF2B5EF4-FFF2-40B4-BE49-F238E27FC236}">
                <a16:creationId xmlns:a16="http://schemas.microsoft.com/office/drawing/2014/main" id="{49188B03-9C73-1D9B-3748-C17DC9D8E84B}"/>
              </a:ext>
            </a:extLst>
          </p:cNvPr>
          <p:cNvSpPr txBox="1"/>
          <p:nvPr/>
        </p:nvSpPr>
        <p:spPr>
          <a:xfrm>
            <a:off x="7430501" y="1847596"/>
            <a:ext cx="3459760" cy="218639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4400" kern="1200">
                <a:solidFill>
                  <a:schemeClr val="tx1">
                    <a:lumMod val="75000"/>
                    <a:lumOff val="25000"/>
                  </a:schemeClr>
                </a:solidFill>
                <a:latin typeface="+mj-lt"/>
                <a:ea typeface="+mj-ea"/>
                <a:cs typeface="+mj-cs"/>
              </a:rPr>
              <a:t>Data Cleaning Checklist</a:t>
            </a:r>
          </a:p>
        </p:txBody>
      </p:sp>
      <p:graphicFrame>
        <p:nvGraphicFramePr>
          <p:cNvPr id="3" name="Table 2">
            <a:extLst>
              <a:ext uri="{FF2B5EF4-FFF2-40B4-BE49-F238E27FC236}">
                <a16:creationId xmlns:a16="http://schemas.microsoft.com/office/drawing/2014/main" id="{100CA3F8-40E3-1088-3F2D-DBFB4E706BEE}"/>
              </a:ext>
            </a:extLst>
          </p:cNvPr>
          <p:cNvGraphicFramePr>
            <a:graphicFrameLocks noGrp="1"/>
          </p:cNvGraphicFramePr>
          <p:nvPr>
            <p:extLst>
              <p:ext uri="{D42A27DB-BD31-4B8C-83A1-F6EECF244321}">
                <p14:modId xmlns:p14="http://schemas.microsoft.com/office/powerpoint/2010/main" val="4060371889"/>
              </p:ext>
            </p:extLst>
          </p:nvPr>
        </p:nvGraphicFramePr>
        <p:xfrm>
          <a:off x="979684" y="1309654"/>
          <a:ext cx="4943233" cy="4239672"/>
        </p:xfrm>
        <a:graphic>
          <a:graphicData uri="http://schemas.openxmlformats.org/drawingml/2006/table">
            <a:tbl>
              <a:tblPr firstRow="1" bandRow="1">
                <a:solidFill>
                  <a:schemeClr val="tx1">
                    <a:lumMod val="75000"/>
                    <a:lumOff val="25000"/>
                  </a:schemeClr>
                </a:solidFill>
              </a:tblPr>
              <a:tblGrid>
                <a:gridCol w="2732063">
                  <a:extLst>
                    <a:ext uri="{9D8B030D-6E8A-4147-A177-3AD203B41FA5}">
                      <a16:colId xmlns:a16="http://schemas.microsoft.com/office/drawing/2014/main" val="2116308522"/>
                    </a:ext>
                  </a:extLst>
                </a:gridCol>
                <a:gridCol w="2211170">
                  <a:extLst>
                    <a:ext uri="{9D8B030D-6E8A-4147-A177-3AD203B41FA5}">
                      <a16:colId xmlns:a16="http://schemas.microsoft.com/office/drawing/2014/main" val="997369636"/>
                    </a:ext>
                  </a:extLst>
                </a:gridCol>
              </a:tblGrid>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Data Cleaning Checklist</a:t>
                      </a:r>
                      <a:endParaRPr lang="en-GB" sz="900" b="0" i="0" u="none" strike="noStrike" cap="none" spc="0">
                        <a:solidFill>
                          <a:schemeClr val="bg1"/>
                        </a:solidFill>
                        <a:effectLst/>
                        <a:latin typeface="Arial" panose="020B0604020202020204" pitchFamily="34" charset="0"/>
                      </a:endParaRPr>
                    </a:p>
                  </a:txBody>
                  <a:tcPr marL="80422" marR="8296" marT="61863" marB="61863"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New York Listing Dataset</a:t>
                      </a:r>
                      <a:endParaRPr lang="en-GB" sz="900" b="0" i="0" u="none" strike="noStrike" cap="none" spc="0">
                        <a:solidFill>
                          <a:schemeClr val="bg1"/>
                        </a:solidFill>
                        <a:effectLst/>
                        <a:latin typeface="Arial" panose="020B0604020202020204" pitchFamily="34" charset="0"/>
                      </a:endParaRPr>
                    </a:p>
                  </a:txBody>
                  <a:tcPr marL="80422" marR="8296" marT="61863" marB="61863"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1546977773"/>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1. Create a backup copy.</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38100" cmpd="sng">
                      <a:noFill/>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Done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38100" cmpd="sng">
                      <a:noFill/>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2056243357"/>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2. Check the format of your data.</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Done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260047921"/>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2.1 Is it in tabular format?</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Yes</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2199648107"/>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2.2 Are all the rows and columns showing?</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Yes</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3580940114"/>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3. Spell Check.</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dirty="0">
                          <a:solidFill>
                            <a:schemeClr val="bg1"/>
                          </a:solidFill>
                          <a:effectLst/>
                          <a:latin typeface="Calibri" panose="020F0502020204030204" pitchFamily="34" charset="0"/>
                        </a:rPr>
                        <a:t> Yes</a:t>
                      </a:r>
                      <a:endParaRPr lang="en-GB" sz="900" b="0" i="0" u="none" strike="noStrike" cap="none" spc="0" dirty="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2318672001"/>
                  </a:ext>
                </a:extLst>
              </a:tr>
              <a:tr h="437164">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3. 1 Identify and correct any inconsistencies or typos in the data. </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Not Applicable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1555155007"/>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4. Text check - find</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Not Applicable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1549690810"/>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5. Text Check - change cases</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dirty="0">
                          <a:solidFill>
                            <a:schemeClr val="bg1"/>
                          </a:solidFill>
                          <a:effectLst/>
                          <a:latin typeface="Calibri" panose="020F0502020204030204" pitchFamily="34" charset="0"/>
                        </a:rPr>
                        <a:t> Yes</a:t>
                      </a:r>
                      <a:endParaRPr lang="en-GB" sz="900" b="0" i="0" u="none" strike="noStrike" cap="none" spc="0" dirty="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960109677"/>
                  </a:ext>
                </a:extLst>
              </a:tr>
              <a:tr h="437164">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5.1 Check that data formats are consistent across the dataset.</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Change DUMBO to Dumbo</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3236387908"/>
                  </a:ext>
                </a:extLst>
              </a:tr>
              <a:tr h="437164">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6. Check records with spaces or non-printing characters in the data.</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Change spaces in the STATE column to NY</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2601315363"/>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7. Remove duplicate records in the dataset.</a:t>
                      </a:r>
                      <a:endParaRPr lang="en-GB" sz="900" b="0" i="0" u="none" strike="noStrike" cap="none" spc="0">
                        <a:solidFill>
                          <a:schemeClr val="bg1"/>
                        </a:solidFill>
                        <a:effectLst/>
                        <a:latin typeface="Arial" panose="020B0604020202020204" pitchFamily="34" charset="0"/>
                      </a:endParaRPr>
                    </a:p>
                  </a:txBody>
                  <a:tcPr marL="80422" marR="8296" marT="61863" marB="61863" anchor="b">
                    <a:lnL w="38100" cap="flat" cmpd="sng" algn="ctr">
                      <a:noFill/>
                      <a:prstDash val="solid"/>
                    </a:lnL>
                    <a:lnR w="6350" cap="flat" cmpd="sng" algn="ctr">
                      <a:solidFill>
                        <a:schemeClr val="tx1">
                          <a:lumMod val="50000"/>
                          <a:lumOff val="50000"/>
                        </a:schemeClr>
                      </a:solid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No duplicates found</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38100" cap="flat" cmpd="sng" algn="ctr">
                      <a:noFill/>
                      <a:prstDash val="solid"/>
                    </a:lnR>
                    <a:lnT w="12700" cmpd="sng">
                      <a:noFill/>
                      <a:prstDash val="solid"/>
                    </a:lnT>
                    <a:lnB w="6350" cap="flat" cmpd="sng" algn="ctr">
                      <a:solidFill>
                        <a:schemeClr val="tx1">
                          <a:lumMod val="50000"/>
                          <a:lumOff val="50000"/>
                        </a:schemeClr>
                      </a:solidFill>
                      <a:prstDash val="solid"/>
                    </a:lnB>
                    <a:solidFill>
                      <a:schemeClr val="tx1">
                        <a:lumMod val="75000"/>
                        <a:lumOff val="25000"/>
                      </a:schemeClr>
                    </a:solidFill>
                  </a:tcPr>
                </a:tc>
                <a:extLst>
                  <a:ext uri="{0D108BD9-81ED-4DB2-BD59-A6C34878D82A}">
                    <a16:rowId xmlns:a16="http://schemas.microsoft.com/office/drawing/2014/main" val="156906886"/>
                  </a:ext>
                </a:extLst>
              </a:tr>
              <a:tr h="292818">
                <a:tc>
                  <a:txBody>
                    <a:bodyPr/>
                    <a:lstStyle/>
                    <a:p>
                      <a:pPr algn="l" fontAlgn="b">
                        <a:spcBef>
                          <a:spcPts val="0"/>
                        </a:spcBef>
                        <a:spcAft>
                          <a:spcPts val="0"/>
                        </a:spcAft>
                      </a:pPr>
                      <a:r>
                        <a:rPr lang="en-GB" sz="900" b="0" i="0" u="none" strike="noStrike" cap="none" spc="0">
                          <a:solidFill>
                            <a:schemeClr val="bg1"/>
                          </a:solidFill>
                          <a:effectLst/>
                          <a:latin typeface="Calibri" panose="020F0502020204030204" pitchFamily="34" charset="0"/>
                        </a:rPr>
                        <a:t>8. Are there any merging and splitting done?</a:t>
                      </a:r>
                      <a:endParaRPr lang="en-GB" sz="900" b="0" i="0" u="none" strike="noStrike" cap="none" spc="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6350" cap="flat" cmpd="sng" algn="ctr">
                      <a:solidFill>
                        <a:schemeClr val="tx1">
                          <a:lumMod val="50000"/>
                          <a:lumOff val="50000"/>
                        </a:schemeClr>
                      </a:solid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tc>
                  <a:txBody>
                    <a:bodyPr/>
                    <a:lstStyle/>
                    <a:p>
                      <a:pPr algn="l" fontAlgn="b">
                        <a:spcBef>
                          <a:spcPts val="0"/>
                        </a:spcBef>
                        <a:spcAft>
                          <a:spcPts val="0"/>
                        </a:spcAft>
                      </a:pPr>
                      <a:r>
                        <a:rPr lang="en-GB" sz="900" b="0" i="0" u="none" strike="noStrike" cap="none" spc="0" dirty="0">
                          <a:solidFill>
                            <a:schemeClr val="bg1"/>
                          </a:solidFill>
                          <a:effectLst/>
                          <a:latin typeface="Calibri" panose="020F0502020204030204" pitchFamily="34" charset="0"/>
                        </a:rPr>
                        <a:t>Not Applicable</a:t>
                      </a:r>
                      <a:endParaRPr lang="en-GB" sz="900" b="0" i="0" u="none" strike="noStrike" cap="none" spc="0" dirty="0">
                        <a:solidFill>
                          <a:schemeClr val="bg1"/>
                        </a:solidFill>
                        <a:effectLst/>
                        <a:latin typeface="Arial" panose="020B0604020202020204" pitchFamily="34" charset="0"/>
                      </a:endParaRPr>
                    </a:p>
                  </a:txBody>
                  <a:tcPr marL="80422" marR="8296" marT="61863" marB="61863" anchor="b">
                    <a:lnL w="6350" cap="flat" cmpd="sng" algn="ctr">
                      <a:solidFill>
                        <a:schemeClr val="tx1">
                          <a:lumMod val="50000"/>
                          <a:lumOff val="50000"/>
                        </a:schemeClr>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tx1">
                        <a:lumMod val="85000"/>
                        <a:lumOff val="15000"/>
                      </a:schemeClr>
                    </a:solidFill>
                  </a:tcPr>
                </a:tc>
                <a:extLst>
                  <a:ext uri="{0D108BD9-81ED-4DB2-BD59-A6C34878D82A}">
                    <a16:rowId xmlns:a16="http://schemas.microsoft.com/office/drawing/2014/main" val="884240830"/>
                  </a:ext>
                </a:extLst>
              </a:tr>
            </a:tbl>
          </a:graphicData>
        </a:graphic>
      </p:graphicFrame>
    </p:spTree>
    <p:extLst>
      <p:ext uri="{BB962C8B-B14F-4D97-AF65-F5344CB8AC3E}">
        <p14:creationId xmlns:p14="http://schemas.microsoft.com/office/powerpoint/2010/main" val="3819416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7DA3C418-758E-4180-A5D0-8655D680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28C8EF06-5EC3-4883-AFAF-D74FF46550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5135971" cy="687164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EA582AE-9C02-A547-EAF3-E5E71DBBD0D0}"/>
              </a:ext>
            </a:extLst>
          </p:cNvPr>
          <p:cNvPicPr>
            <a:picLocks noChangeAspect="1"/>
          </p:cNvPicPr>
          <p:nvPr/>
        </p:nvPicPr>
        <p:blipFill rotWithShape="1">
          <a:blip r:embed="rId3"/>
          <a:srcRect l="22300" r="1613"/>
          <a:stretch/>
        </p:blipFill>
        <p:spPr>
          <a:xfrm>
            <a:off x="2915455" y="10"/>
            <a:ext cx="9276545" cy="6857990"/>
          </a:xfrm>
          <a:custGeom>
            <a:avLst/>
            <a:gdLst/>
            <a:ahLst/>
            <a:cxnLst/>
            <a:rect l="l" t="t" r="r" b="b"/>
            <a:pathLst>
              <a:path w="9276545" h="6871647">
                <a:moveTo>
                  <a:pt x="9276545" y="0"/>
                </a:moveTo>
                <a:lnTo>
                  <a:pt x="9276545" y="6858000"/>
                </a:lnTo>
                <a:lnTo>
                  <a:pt x="1546051" y="6871647"/>
                </a:lnTo>
                <a:lnTo>
                  <a:pt x="1535751" y="6828910"/>
                </a:lnTo>
                <a:cubicBezTo>
                  <a:pt x="1530460" y="6775140"/>
                  <a:pt x="1515370" y="6618042"/>
                  <a:pt x="1514301" y="6549029"/>
                </a:cubicBezTo>
                <a:cubicBezTo>
                  <a:pt x="1518045" y="6491396"/>
                  <a:pt x="1528503" y="6450608"/>
                  <a:pt x="1529339" y="6414828"/>
                </a:cubicBezTo>
                <a:cubicBezTo>
                  <a:pt x="1525062" y="6359280"/>
                  <a:pt x="1502062" y="6307149"/>
                  <a:pt x="1493941" y="6268848"/>
                </a:cubicBezTo>
                <a:cubicBezTo>
                  <a:pt x="1502669" y="6254191"/>
                  <a:pt x="1469920" y="6200171"/>
                  <a:pt x="1480613" y="6185025"/>
                </a:cubicBezTo>
                <a:cubicBezTo>
                  <a:pt x="1481020" y="6164522"/>
                  <a:pt x="1458164" y="6060790"/>
                  <a:pt x="1443364" y="6018360"/>
                </a:cubicBezTo>
                <a:cubicBezTo>
                  <a:pt x="1426694" y="5970758"/>
                  <a:pt x="1390307" y="5920074"/>
                  <a:pt x="1380584" y="5899407"/>
                </a:cubicBezTo>
                <a:cubicBezTo>
                  <a:pt x="1370860" y="5878740"/>
                  <a:pt x="1392244" y="5920877"/>
                  <a:pt x="1385023" y="5894356"/>
                </a:cubicBezTo>
                <a:cubicBezTo>
                  <a:pt x="1377800" y="5867835"/>
                  <a:pt x="1345702" y="5770498"/>
                  <a:pt x="1337254" y="5740279"/>
                </a:cubicBezTo>
                <a:cubicBezTo>
                  <a:pt x="1353956" y="5738860"/>
                  <a:pt x="1323673" y="5722040"/>
                  <a:pt x="1334321" y="5713042"/>
                </a:cubicBezTo>
                <a:cubicBezTo>
                  <a:pt x="1343675" y="5706701"/>
                  <a:pt x="1336672" y="5700118"/>
                  <a:pt x="1335877" y="5692870"/>
                </a:cubicBezTo>
                <a:cubicBezTo>
                  <a:pt x="1343201" y="5683812"/>
                  <a:pt x="1329617" y="5652064"/>
                  <a:pt x="1319978" y="5643427"/>
                </a:cubicBezTo>
                <a:cubicBezTo>
                  <a:pt x="1286551" y="5622177"/>
                  <a:pt x="1310947" y="5579803"/>
                  <a:pt x="1285321" y="5562271"/>
                </a:cubicBezTo>
                <a:cubicBezTo>
                  <a:pt x="1281540" y="5556238"/>
                  <a:pt x="1279983" y="5550455"/>
                  <a:pt x="1279815" y="5544867"/>
                </a:cubicBezTo>
                <a:lnTo>
                  <a:pt x="1282507" y="5529404"/>
                </a:lnTo>
                <a:lnTo>
                  <a:pt x="1289604" y="5525378"/>
                </a:lnTo>
                <a:lnTo>
                  <a:pt x="1287766" y="5515726"/>
                </a:lnTo>
                <a:lnTo>
                  <a:pt x="1288829" y="5513051"/>
                </a:lnTo>
                <a:cubicBezTo>
                  <a:pt x="1290896" y="5507946"/>
                  <a:pt x="1292688" y="5502897"/>
                  <a:pt x="1293373" y="5497833"/>
                </a:cubicBezTo>
                <a:cubicBezTo>
                  <a:pt x="1288690" y="5483829"/>
                  <a:pt x="1272696" y="5459278"/>
                  <a:pt x="1260736" y="5429027"/>
                </a:cubicBezTo>
                <a:cubicBezTo>
                  <a:pt x="1238579" y="5396416"/>
                  <a:pt x="1238884" y="5351600"/>
                  <a:pt x="1221610" y="5316328"/>
                </a:cubicBezTo>
                <a:lnTo>
                  <a:pt x="1216099" y="5309330"/>
                </a:lnTo>
                <a:lnTo>
                  <a:pt x="1217278" y="5279477"/>
                </a:lnTo>
                <a:cubicBezTo>
                  <a:pt x="1221588" y="5274318"/>
                  <a:pt x="1222716" y="5266940"/>
                  <a:pt x="1218469" y="5260597"/>
                </a:cubicBezTo>
                <a:lnTo>
                  <a:pt x="1206220" y="5152555"/>
                </a:lnTo>
                <a:cubicBezTo>
                  <a:pt x="1205294" y="5116878"/>
                  <a:pt x="1196908" y="5101727"/>
                  <a:pt x="1212921" y="5046536"/>
                </a:cubicBezTo>
                <a:cubicBezTo>
                  <a:pt x="1234138" y="4987918"/>
                  <a:pt x="1204801" y="4903116"/>
                  <a:pt x="1212183" y="4837345"/>
                </a:cubicBezTo>
                <a:cubicBezTo>
                  <a:pt x="1183151" y="4802424"/>
                  <a:pt x="1209228" y="4821062"/>
                  <a:pt x="1202048" y="4784195"/>
                </a:cubicBezTo>
                <a:cubicBezTo>
                  <a:pt x="1202483" y="4760878"/>
                  <a:pt x="1202919" y="4737561"/>
                  <a:pt x="1203354" y="4714245"/>
                </a:cubicBezTo>
                <a:lnTo>
                  <a:pt x="1201502" y="4700836"/>
                </a:lnTo>
                <a:lnTo>
                  <a:pt x="1194919" y="4697224"/>
                </a:lnTo>
                <a:lnTo>
                  <a:pt x="1187792" y="4677162"/>
                </a:lnTo>
                <a:cubicBezTo>
                  <a:pt x="1186060" y="4669625"/>
                  <a:pt x="1185291" y="4661478"/>
                  <a:pt x="1186080" y="4652429"/>
                </a:cubicBezTo>
                <a:cubicBezTo>
                  <a:pt x="1199189" y="4622456"/>
                  <a:pt x="1167081" y="4571771"/>
                  <a:pt x="1184722" y="4534840"/>
                </a:cubicBezTo>
                <a:cubicBezTo>
                  <a:pt x="1182407" y="4499077"/>
                  <a:pt x="1175424" y="4460227"/>
                  <a:pt x="1172188" y="4437851"/>
                </a:cubicBezTo>
                <a:cubicBezTo>
                  <a:pt x="1161331" y="4428466"/>
                  <a:pt x="1178123" y="4398274"/>
                  <a:pt x="1165306" y="4400581"/>
                </a:cubicBezTo>
                <a:cubicBezTo>
                  <a:pt x="1171061" y="4389819"/>
                  <a:pt x="1173552" y="4346771"/>
                  <a:pt x="1168602" y="4335651"/>
                </a:cubicBezTo>
                <a:lnTo>
                  <a:pt x="1178384" y="4280215"/>
                </a:lnTo>
                <a:lnTo>
                  <a:pt x="1177294" y="4274660"/>
                </a:lnTo>
                <a:cubicBezTo>
                  <a:pt x="1177138" y="4268882"/>
                  <a:pt x="1177520" y="4251103"/>
                  <a:pt x="1177448" y="4245552"/>
                </a:cubicBezTo>
                <a:cubicBezTo>
                  <a:pt x="1177252" y="4244155"/>
                  <a:pt x="1177058" y="4242757"/>
                  <a:pt x="1176863" y="4241361"/>
                </a:cubicBezTo>
                <a:lnTo>
                  <a:pt x="1162386" y="4207167"/>
                </a:lnTo>
                <a:cubicBezTo>
                  <a:pt x="1162950" y="4202536"/>
                  <a:pt x="1174655" y="4199565"/>
                  <a:pt x="1174343" y="4192380"/>
                </a:cubicBezTo>
                <a:lnTo>
                  <a:pt x="1160516" y="4164062"/>
                </a:lnTo>
                <a:lnTo>
                  <a:pt x="1161365" y="4158623"/>
                </a:lnTo>
                <a:lnTo>
                  <a:pt x="1144878" y="4076261"/>
                </a:lnTo>
                <a:lnTo>
                  <a:pt x="1123687" y="4005692"/>
                </a:lnTo>
                <a:lnTo>
                  <a:pt x="1096720" y="3754257"/>
                </a:lnTo>
                <a:cubicBezTo>
                  <a:pt x="1083618" y="3639924"/>
                  <a:pt x="1064313" y="3636659"/>
                  <a:pt x="1047682" y="3517638"/>
                </a:cubicBezTo>
                <a:cubicBezTo>
                  <a:pt x="1048550" y="3477187"/>
                  <a:pt x="1049418" y="3436735"/>
                  <a:pt x="1050285" y="3396284"/>
                </a:cubicBezTo>
                <a:lnTo>
                  <a:pt x="1030166" y="3320814"/>
                </a:lnTo>
                <a:lnTo>
                  <a:pt x="1034128" y="3260443"/>
                </a:lnTo>
                <a:lnTo>
                  <a:pt x="1007751" y="3198916"/>
                </a:lnTo>
                <a:cubicBezTo>
                  <a:pt x="1003323" y="3193074"/>
                  <a:pt x="1001150" y="3187393"/>
                  <a:pt x="1000384" y="3181839"/>
                </a:cubicBezTo>
                <a:cubicBezTo>
                  <a:pt x="1000734" y="3176675"/>
                  <a:pt x="1001085" y="3171511"/>
                  <a:pt x="1001435" y="3166346"/>
                </a:cubicBezTo>
                <a:lnTo>
                  <a:pt x="968918" y="3112638"/>
                </a:lnTo>
                <a:cubicBezTo>
                  <a:pt x="957125" y="3092489"/>
                  <a:pt x="955617" y="3065232"/>
                  <a:pt x="934483" y="3031628"/>
                </a:cubicBezTo>
                <a:cubicBezTo>
                  <a:pt x="914631" y="2997037"/>
                  <a:pt x="908933" y="3005661"/>
                  <a:pt x="879229" y="2948196"/>
                </a:cubicBezTo>
                <a:cubicBezTo>
                  <a:pt x="850845" y="2897154"/>
                  <a:pt x="820829" y="2806798"/>
                  <a:pt x="798666" y="2761198"/>
                </a:cubicBezTo>
                <a:cubicBezTo>
                  <a:pt x="773970" y="2714562"/>
                  <a:pt x="758278" y="2715446"/>
                  <a:pt x="746962" y="2694939"/>
                </a:cubicBezTo>
                <a:lnTo>
                  <a:pt x="712796" y="2614779"/>
                </a:lnTo>
                <a:lnTo>
                  <a:pt x="697701" y="2600020"/>
                </a:lnTo>
                <a:cubicBezTo>
                  <a:pt x="697743" y="2598787"/>
                  <a:pt x="697784" y="2597555"/>
                  <a:pt x="697823" y="2596321"/>
                </a:cubicBezTo>
                <a:lnTo>
                  <a:pt x="679645" y="2572602"/>
                </a:lnTo>
                <a:lnTo>
                  <a:pt x="680789" y="2571831"/>
                </a:lnTo>
                <a:cubicBezTo>
                  <a:pt x="682946" y="2569560"/>
                  <a:pt x="683757" y="2566863"/>
                  <a:pt x="681771" y="2563200"/>
                </a:cubicBezTo>
                <a:cubicBezTo>
                  <a:pt x="705290" y="2562299"/>
                  <a:pt x="688388" y="2558438"/>
                  <a:pt x="680456" y="2547723"/>
                </a:cubicBezTo>
                <a:cubicBezTo>
                  <a:pt x="679482" y="2534148"/>
                  <a:pt x="677183" y="2493617"/>
                  <a:pt x="675922" y="2481749"/>
                </a:cubicBezTo>
                <a:lnTo>
                  <a:pt x="672894" y="2476509"/>
                </a:lnTo>
                <a:lnTo>
                  <a:pt x="673143" y="2476297"/>
                </a:lnTo>
                <a:cubicBezTo>
                  <a:pt x="673152" y="2474932"/>
                  <a:pt x="672405" y="2473126"/>
                  <a:pt x="670567" y="2470561"/>
                </a:cubicBezTo>
                <a:lnTo>
                  <a:pt x="667369" y="2466951"/>
                </a:lnTo>
                <a:lnTo>
                  <a:pt x="661495" y="2456785"/>
                </a:lnTo>
                <a:cubicBezTo>
                  <a:pt x="661510" y="2455387"/>
                  <a:pt x="661525" y="2453987"/>
                  <a:pt x="661540" y="2452588"/>
                </a:cubicBezTo>
                <a:lnTo>
                  <a:pt x="664540" y="2449913"/>
                </a:lnTo>
                <a:lnTo>
                  <a:pt x="663581" y="2449129"/>
                </a:lnTo>
                <a:cubicBezTo>
                  <a:pt x="653014" y="2444453"/>
                  <a:pt x="642406" y="2445872"/>
                  <a:pt x="663129" y="2426579"/>
                </a:cubicBezTo>
                <a:cubicBezTo>
                  <a:pt x="643271" y="2414167"/>
                  <a:pt x="657229" y="2404769"/>
                  <a:pt x="650205" y="2379928"/>
                </a:cubicBezTo>
                <a:cubicBezTo>
                  <a:pt x="634911" y="2374359"/>
                  <a:pt x="634260" y="2365346"/>
                  <a:pt x="638008" y="2354824"/>
                </a:cubicBezTo>
                <a:cubicBezTo>
                  <a:pt x="621083" y="2334576"/>
                  <a:pt x="620949" y="2310146"/>
                  <a:pt x="609851" y="2284299"/>
                </a:cubicBezTo>
                <a:lnTo>
                  <a:pt x="585585" y="2155739"/>
                </a:lnTo>
                <a:lnTo>
                  <a:pt x="581391" y="2152892"/>
                </a:lnTo>
                <a:cubicBezTo>
                  <a:pt x="578821" y="2150768"/>
                  <a:pt x="577525" y="2149149"/>
                  <a:pt x="577083" y="2147807"/>
                </a:cubicBezTo>
                <a:lnTo>
                  <a:pt x="577251" y="2147544"/>
                </a:lnTo>
                <a:lnTo>
                  <a:pt x="546845" y="2085601"/>
                </a:lnTo>
                <a:cubicBezTo>
                  <a:pt x="538270" y="2073917"/>
                  <a:pt x="486356" y="1955894"/>
                  <a:pt x="470837" y="1931362"/>
                </a:cubicBezTo>
                <a:lnTo>
                  <a:pt x="428154" y="1657167"/>
                </a:lnTo>
                <a:lnTo>
                  <a:pt x="392797" y="1510175"/>
                </a:lnTo>
                <a:cubicBezTo>
                  <a:pt x="380165" y="1504446"/>
                  <a:pt x="369910" y="1451095"/>
                  <a:pt x="372847" y="1440507"/>
                </a:cubicBezTo>
                <a:cubicBezTo>
                  <a:pt x="369015" y="1433783"/>
                  <a:pt x="338503" y="1376212"/>
                  <a:pt x="344479" y="1367690"/>
                </a:cubicBezTo>
                <a:cubicBezTo>
                  <a:pt x="332264" y="1342150"/>
                  <a:pt x="321736" y="1310521"/>
                  <a:pt x="299558" y="1287266"/>
                </a:cubicBezTo>
                <a:cubicBezTo>
                  <a:pt x="277380" y="1264010"/>
                  <a:pt x="259203" y="1269909"/>
                  <a:pt x="243216" y="1249403"/>
                </a:cubicBezTo>
                <a:cubicBezTo>
                  <a:pt x="227230" y="1228898"/>
                  <a:pt x="218454" y="1166841"/>
                  <a:pt x="203639" y="1164232"/>
                </a:cubicBezTo>
                <a:cubicBezTo>
                  <a:pt x="192352" y="1144923"/>
                  <a:pt x="198158" y="1133798"/>
                  <a:pt x="169195" y="1087898"/>
                </a:cubicBezTo>
                <a:cubicBezTo>
                  <a:pt x="139228" y="1002950"/>
                  <a:pt x="140891" y="969630"/>
                  <a:pt x="98775" y="910071"/>
                </a:cubicBezTo>
                <a:cubicBezTo>
                  <a:pt x="45025" y="831068"/>
                  <a:pt x="34038" y="817468"/>
                  <a:pt x="43820" y="712632"/>
                </a:cubicBezTo>
                <a:cubicBezTo>
                  <a:pt x="34816" y="659496"/>
                  <a:pt x="43273" y="613587"/>
                  <a:pt x="44748" y="591246"/>
                </a:cubicBezTo>
                <a:lnTo>
                  <a:pt x="36767" y="546725"/>
                </a:lnTo>
                <a:cubicBezTo>
                  <a:pt x="36093" y="528360"/>
                  <a:pt x="35418" y="509996"/>
                  <a:pt x="34744" y="491632"/>
                </a:cubicBezTo>
                <a:cubicBezTo>
                  <a:pt x="34670" y="458441"/>
                  <a:pt x="29296" y="473054"/>
                  <a:pt x="29222" y="439863"/>
                </a:cubicBezTo>
                <a:cubicBezTo>
                  <a:pt x="29152" y="439762"/>
                  <a:pt x="2578" y="397168"/>
                  <a:pt x="2507" y="397065"/>
                </a:cubicBezTo>
                <a:cubicBezTo>
                  <a:pt x="-7796" y="385479"/>
                  <a:pt x="17492" y="336832"/>
                  <a:pt x="9810" y="317232"/>
                </a:cubicBezTo>
                <a:lnTo>
                  <a:pt x="25323" y="268841"/>
                </a:lnTo>
                <a:cubicBezTo>
                  <a:pt x="20582" y="241406"/>
                  <a:pt x="55391" y="238509"/>
                  <a:pt x="50278" y="195107"/>
                </a:cubicBezTo>
                <a:cubicBezTo>
                  <a:pt x="49891" y="157638"/>
                  <a:pt x="41873" y="124837"/>
                  <a:pt x="47653" y="93413"/>
                </a:cubicBezTo>
                <a:cubicBezTo>
                  <a:pt x="41389" y="80245"/>
                  <a:pt x="38874" y="67990"/>
                  <a:pt x="48323" y="56668"/>
                </a:cubicBezTo>
                <a:cubicBezTo>
                  <a:pt x="46028" y="30349"/>
                  <a:pt x="37896" y="18658"/>
                  <a:pt x="38423" y="5323"/>
                </a:cubicBezTo>
                <a:lnTo>
                  <a:pt x="39875" y="1"/>
                </a:lnTo>
                <a:close/>
              </a:path>
            </a:pathLst>
          </a:custGeom>
        </p:spPr>
      </p:pic>
      <p:sp>
        <p:nvSpPr>
          <p:cNvPr id="6" name="TextBox 5">
            <a:extLst>
              <a:ext uri="{FF2B5EF4-FFF2-40B4-BE49-F238E27FC236}">
                <a16:creationId xmlns:a16="http://schemas.microsoft.com/office/drawing/2014/main" id="{2DB272FA-7432-7537-9549-88553C8DB3BF}"/>
              </a:ext>
            </a:extLst>
          </p:cNvPr>
          <p:cNvSpPr txBox="1"/>
          <p:nvPr/>
        </p:nvSpPr>
        <p:spPr>
          <a:xfrm>
            <a:off x="661916" y="2852381"/>
            <a:ext cx="3161940" cy="264024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solidFill>
                  <a:schemeClr val="tx1">
                    <a:lumMod val="85000"/>
                    <a:lumOff val="15000"/>
                  </a:schemeClr>
                </a:solidFill>
                <a:latin typeface="+mj-lt"/>
                <a:ea typeface="+mj-ea"/>
                <a:cs typeface="+mj-cs"/>
              </a:rPr>
              <a:t>What is the most popular neighborhood in New York?</a:t>
            </a:r>
          </a:p>
        </p:txBody>
      </p:sp>
    </p:spTree>
    <p:extLst>
      <p:ext uri="{BB962C8B-B14F-4D97-AF65-F5344CB8AC3E}">
        <p14:creationId xmlns:p14="http://schemas.microsoft.com/office/powerpoint/2010/main" val="3203885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D153EDB2-4AAD-43F4-AE78-4D326C8133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grpSp>
        <p:nvGrpSpPr>
          <p:cNvPr id="22" name="Group 21">
            <a:extLst>
              <a:ext uri="{FF2B5EF4-FFF2-40B4-BE49-F238E27FC236}">
                <a16:creationId xmlns:a16="http://schemas.microsoft.com/office/drawing/2014/main" id="{A3CB7779-72E2-4E92-AE18-6BBC335DD8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7625" y="0"/>
            <a:ext cx="11097905" cy="6858000"/>
            <a:chOff x="547625" y="0"/>
            <a:chExt cx="11097905" cy="6858000"/>
          </a:xfrm>
        </p:grpSpPr>
        <p:sp>
          <p:nvSpPr>
            <p:cNvPr id="23" name="Freeform: Shape 22">
              <a:extLst>
                <a:ext uri="{FF2B5EF4-FFF2-40B4-BE49-F238E27FC236}">
                  <a16:creationId xmlns:a16="http://schemas.microsoft.com/office/drawing/2014/main" id="{175B9DA5-08BD-40EA-B06C-3D3CCD06A8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907575" y="0"/>
              <a:ext cx="10345003" cy="6858000"/>
            </a:xfrm>
            <a:custGeom>
              <a:avLst/>
              <a:gdLst>
                <a:gd name="connsiteX0" fmla="*/ 7551973 w 9174595"/>
                <a:gd name="connsiteY0" fmla="*/ 0 h 6858000"/>
                <a:gd name="connsiteX1" fmla="*/ 5634635 w 9174595"/>
                <a:gd name="connsiteY1" fmla="*/ 0 h 6858000"/>
                <a:gd name="connsiteX2" fmla="*/ 5550590 w 9174595"/>
                <a:gd name="connsiteY2" fmla="*/ 0 h 6858000"/>
                <a:gd name="connsiteX3" fmla="*/ 5480986 w 9174595"/>
                <a:gd name="connsiteY3" fmla="*/ 0 h 6858000"/>
                <a:gd name="connsiteX4" fmla="*/ 4886240 w 9174595"/>
                <a:gd name="connsiteY4" fmla="*/ 0 h 6858000"/>
                <a:gd name="connsiteX5" fmla="*/ 4816638 w 9174595"/>
                <a:gd name="connsiteY5" fmla="*/ 0 h 6858000"/>
                <a:gd name="connsiteX6" fmla="*/ 4357958 w 9174595"/>
                <a:gd name="connsiteY6" fmla="*/ 0 h 6858000"/>
                <a:gd name="connsiteX7" fmla="*/ 4288354 w 9174595"/>
                <a:gd name="connsiteY7" fmla="*/ 0 h 6858000"/>
                <a:gd name="connsiteX8" fmla="*/ 3693608 w 9174595"/>
                <a:gd name="connsiteY8" fmla="*/ 0 h 6858000"/>
                <a:gd name="connsiteX9" fmla="*/ 3624006 w 9174595"/>
                <a:gd name="connsiteY9" fmla="*/ 0 h 6858000"/>
                <a:gd name="connsiteX10" fmla="*/ 3276448 w 9174595"/>
                <a:gd name="connsiteY10" fmla="*/ 0 h 6858000"/>
                <a:gd name="connsiteX11" fmla="*/ 1622622 w 9174595"/>
                <a:gd name="connsiteY11" fmla="*/ 0 h 6858000"/>
                <a:gd name="connsiteX12" fmla="*/ 1600504 w 9174595"/>
                <a:gd name="connsiteY12" fmla="*/ 14997 h 6858000"/>
                <a:gd name="connsiteX13" fmla="*/ 0 w 9174595"/>
                <a:gd name="connsiteY13" fmla="*/ 3621656 h 6858000"/>
                <a:gd name="connsiteX14" fmla="*/ 1873886 w 9174595"/>
                <a:gd name="connsiteY14" fmla="*/ 6374814 h 6858000"/>
                <a:gd name="connsiteX15" fmla="*/ 2390406 w 9174595"/>
                <a:gd name="connsiteY15" fmla="*/ 6780599 h 6858000"/>
                <a:gd name="connsiteX16" fmla="*/ 2502136 w 9174595"/>
                <a:gd name="connsiteY16" fmla="*/ 6858000 h 6858000"/>
                <a:gd name="connsiteX17" fmla="*/ 3276448 w 9174595"/>
                <a:gd name="connsiteY17" fmla="*/ 6858000 h 6858000"/>
                <a:gd name="connsiteX18" fmla="*/ 3624006 w 9174595"/>
                <a:gd name="connsiteY18" fmla="*/ 6858000 h 6858000"/>
                <a:gd name="connsiteX19" fmla="*/ 3693608 w 9174595"/>
                <a:gd name="connsiteY19" fmla="*/ 6858000 h 6858000"/>
                <a:gd name="connsiteX20" fmla="*/ 4288354 w 9174595"/>
                <a:gd name="connsiteY20" fmla="*/ 6858000 h 6858000"/>
                <a:gd name="connsiteX21" fmla="*/ 4357958 w 9174595"/>
                <a:gd name="connsiteY21" fmla="*/ 6858000 h 6858000"/>
                <a:gd name="connsiteX22" fmla="*/ 4816638 w 9174595"/>
                <a:gd name="connsiteY22" fmla="*/ 6858000 h 6858000"/>
                <a:gd name="connsiteX23" fmla="*/ 4886240 w 9174595"/>
                <a:gd name="connsiteY23" fmla="*/ 6858000 h 6858000"/>
                <a:gd name="connsiteX24" fmla="*/ 5480986 w 9174595"/>
                <a:gd name="connsiteY24" fmla="*/ 6858000 h 6858000"/>
                <a:gd name="connsiteX25" fmla="*/ 5550590 w 9174595"/>
                <a:gd name="connsiteY25" fmla="*/ 6858000 h 6858000"/>
                <a:gd name="connsiteX26" fmla="*/ 5634635 w 9174595"/>
                <a:gd name="connsiteY26" fmla="*/ 6858000 h 6858000"/>
                <a:gd name="connsiteX27" fmla="*/ 6672460 w 9174595"/>
                <a:gd name="connsiteY27" fmla="*/ 6858000 h 6858000"/>
                <a:gd name="connsiteX28" fmla="*/ 6784188 w 9174595"/>
                <a:gd name="connsiteY28" fmla="*/ 6780599 h 6858000"/>
                <a:gd name="connsiteX29" fmla="*/ 7300708 w 9174595"/>
                <a:gd name="connsiteY29" fmla="*/ 6374814 h 6858000"/>
                <a:gd name="connsiteX30" fmla="*/ 9174595 w 9174595"/>
                <a:gd name="connsiteY30" fmla="*/ 3621656 h 6858000"/>
                <a:gd name="connsiteX31" fmla="*/ 7574092 w 9174595"/>
                <a:gd name="connsiteY3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174595" h="6858000">
                  <a:moveTo>
                    <a:pt x="7551973" y="0"/>
                  </a:moveTo>
                  <a:lnTo>
                    <a:pt x="5634635" y="0"/>
                  </a:lnTo>
                  <a:lnTo>
                    <a:pt x="5550590" y="0"/>
                  </a:lnTo>
                  <a:lnTo>
                    <a:pt x="5480986" y="0"/>
                  </a:lnTo>
                  <a:lnTo>
                    <a:pt x="4886240" y="0"/>
                  </a:lnTo>
                  <a:lnTo>
                    <a:pt x="4816638" y="0"/>
                  </a:lnTo>
                  <a:lnTo>
                    <a:pt x="4357958" y="0"/>
                  </a:lnTo>
                  <a:lnTo>
                    <a:pt x="4288354" y="0"/>
                  </a:lnTo>
                  <a:lnTo>
                    <a:pt x="3693608" y="0"/>
                  </a:lnTo>
                  <a:lnTo>
                    <a:pt x="3624006" y="0"/>
                  </a:lnTo>
                  <a:lnTo>
                    <a:pt x="3276448" y="0"/>
                  </a:lnTo>
                  <a:lnTo>
                    <a:pt x="1622622" y="0"/>
                  </a:lnTo>
                  <a:lnTo>
                    <a:pt x="1600504" y="14997"/>
                  </a:lnTo>
                  <a:cubicBezTo>
                    <a:pt x="573594" y="754641"/>
                    <a:pt x="0" y="2093192"/>
                    <a:pt x="0" y="3621656"/>
                  </a:cubicBezTo>
                  <a:cubicBezTo>
                    <a:pt x="0" y="4969131"/>
                    <a:pt x="928496" y="5602839"/>
                    <a:pt x="1873886" y="6374814"/>
                  </a:cubicBezTo>
                  <a:cubicBezTo>
                    <a:pt x="2046046" y="6515397"/>
                    <a:pt x="2216632" y="6653108"/>
                    <a:pt x="2390406" y="6780599"/>
                  </a:cubicBezTo>
                  <a:lnTo>
                    <a:pt x="2502136" y="6858000"/>
                  </a:lnTo>
                  <a:lnTo>
                    <a:pt x="3276448" y="6858000"/>
                  </a:lnTo>
                  <a:lnTo>
                    <a:pt x="3624006" y="6858000"/>
                  </a:lnTo>
                  <a:lnTo>
                    <a:pt x="3693608" y="6858000"/>
                  </a:lnTo>
                  <a:lnTo>
                    <a:pt x="4288354" y="6858000"/>
                  </a:lnTo>
                  <a:lnTo>
                    <a:pt x="4357958" y="6858000"/>
                  </a:lnTo>
                  <a:lnTo>
                    <a:pt x="4816638" y="6858000"/>
                  </a:lnTo>
                  <a:lnTo>
                    <a:pt x="4886240" y="6858000"/>
                  </a:lnTo>
                  <a:lnTo>
                    <a:pt x="5480986" y="6858000"/>
                  </a:lnTo>
                  <a:lnTo>
                    <a:pt x="5550590" y="6858000"/>
                  </a:lnTo>
                  <a:lnTo>
                    <a:pt x="5634635" y="6858000"/>
                  </a:lnTo>
                  <a:lnTo>
                    <a:pt x="6672460" y="6858000"/>
                  </a:lnTo>
                  <a:lnTo>
                    <a:pt x="6784188" y="6780599"/>
                  </a:lnTo>
                  <a:cubicBezTo>
                    <a:pt x="6957963" y="6653108"/>
                    <a:pt x="7128548" y="6515397"/>
                    <a:pt x="7300708" y="6374814"/>
                  </a:cubicBezTo>
                  <a:cubicBezTo>
                    <a:pt x="8246100" y="5602839"/>
                    <a:pt x="9174595" y="4969131"/>
                    <a:pt x="9174595" y="3621656"/>
                  </a:cubicBezTo>
                  <a:cubicBezTo>
                    <a:pt x="9174595" y="2093192"/>
                    <a:pt x="8601001" y="754641"/>
                    <a:pt x="7574092" y="14997"/>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9EE62D72-11EF-40E9-BF23-0FCAEACDD7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708673"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676336F2-6633-4E26-8760-05F94D87D5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7523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39F3102E-7749-422F-8F51-A148252B8E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47625" y="0"/>
              <a:ext cx="2209181" cy="6858000"/>
            </a:xfrm>
            <a:custGeom>
              <a:avLst/>
              <a:gdLst>
                <a:gd name="connsiteX0" fmla="*/ 955085 w 2209181"/>
                <a:gd name="connsiteY0" fmla="*/ 0 h 6858000"/>
                <a:gd name="connsiteX1" fmla="*/ 937727 w 2209181"/>
                <a:gd name="connsiteY1" fmla="*/ 0 h 6858000"/>
                <a:gd name="connsiteX2" fmla="*/ 963738 w 2209181"/>
                <a:gd name="connsiteY2" fmla="*/ 24346 h 6858000"/>
                <a:gd name="connsiteX3" fmla="*/ 2184004 w 2209181"/>
                <a:gd name="connsiteY3" fmla="*/ 3809420 h 6858000"/>
                <a:gd name="connsiteX4" fmla="*/ 218679 w 2209181"/>
                <a:gd name="connsiteY4" fmla="*/ 6681644 h 6858000"/>
                <a:gd name="connsiteX5" fmla="*/ 0 w 2209181"/>
                <a:gd name="connsiteY5" fmla="*/ 6858000 h 6858000"/>
                <a:gd name="connsiteX6" fmla="*/ 19349 w 2209181"/>
                <a:gd name="connsiteY6" fmla="*/ 6858000 h 6858000"/>
                <a:gd name="connsiteX7" fmla="*/ 236958 w 2209181"/>
                <a:gd name="connsiteY7" fmla="*/ 6682507 h 6858000"/>
                <a:gd name="connsiteX8" fmla="*/ 2202283 w 2209181"/>
                <a:gd name="connsiteY8" fmla="*/ 3810283 h 6858000"/>
                <a:gd name="connsiteX9" fmla="*/ 982018 w 2209181"/>
                <a:gd name="connsiteY9" fmla="*/ 2521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9181" h="6858000">
                  <a:moveTo>
                    <a:pt x="955085" y="0"/>
                  </a:moveTo>
                  <a:lnTo>
                    <a:pt x="937727" y="0"/>
                  </a:lnTo>
                  <a:lnTo>
                    <a:pt x="963738" y="24346"/>
                  </a:lnTo>
                  <a:cubicBezTo>
                    <a:pt x="1818009" y="885455"/>
                    <a:pt x="2251801" y="2269402"/>
                    <a:pt x="2184004" y="3809420"/>
                  </a:cubicBezTo>
                  <a:cubicBezTo>
                    <a:pt x="2120250" y="5257592"/>
                    <a:pt x="1181008" y="5895709"/>
                    <a:pt x="218679" y="6681644"/>
                  </a:cubicBezTo>
                  <a:lnTo>
                    <a:pt x="0" y="6858000"/>
                  </a:lnTo>
                  <a:lnTo>
                    <a:pt x="19349" y="6858000"/>
                  </a:lnTo>
                  <a:lnTo>
                    <a:pt x="236958" y="6682507"/>
                  </a:lnTo>
                  <a:cubicBezTo>
                    <a:pt x="1199288" y="5896573"/>
                    <a:pt x="2138530" y="5258455"/>
                    <a:pt x="2202283" y="3810283"/>
                  </a:cubicBezTo>
                  <a:cubicBezTo>
                    <a:pt x="2270080" y="2270266"/>
                    <a:pt x="1836289" y="886318"/>
                    <a:pt x="982018" y="25210"/>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871191CD-1211-4C40-9D45-449D9BE65A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36349" y="0"/>
              <a:ext cx="2209181" cy="6858000"/>
            </a:xfrm>
            <a:custGeom>
              <a:avLst/>
              <a:gdLst>
                <a:gd name="connsiteX0" fmla="*/ 937727 w 2209181"/>
                <a:gd name="connsiteY0" fmla="*/ 0 h 6858000"/>
                <a:gd name="connsiteX1" fmla="*/ 955085 w 2209181"/>
                <a:gd name="connsiteY1" fmla="*/ 0 h 6858000"/>
                <a:gd name="connsiteX2" fmla="*/ 982018 w 2209181"/>
                <a:gd name="connsiteY2" fmla="*/ 25210 h 6858000"/>
                <a:gd name="connsiteX3" fmla="*/ 2202283 w 2209181"/>
                <a:gd name="connsiteY3" fmla="*/ 3810283 h 6858000"/>
                <a:gd name="connsiteX4" fmla="*/ 236958 w 2209181"/>
                <a:gd name="connsiteY4" fmla="*/ 6682507 h 6858000"/>
                <a:gd name="connsiteX5" fmla="*/ 19349 w 2209181"/>
                <a:gd name="connsiteY5" fmla="*/ 6858000 h 6858000"/>
                <a:gd name="connsiteX6" fmla="*/ 0 w 2209181"/>
                <a:gd name="connsiteY6" fmla="*/ 6858000 h 6858000"/>
                <a:gd name="connsiteX7" fmla="*/ 218679 w 2209181"/>
                <a:gd name="connsiteY7" fmla="*/ 6681644 h 6858000"/>
                <a:gd name="connsiteX8" fmla="*/ 2184004 w 2209181"/>
                <a:gd name="connsiteY8" fmla="*/ 3809420 h 6858000"/>
                <a:gd name="connsiteX9" fmla="*/ 963738 w 2209181"/>
                <a:gd name="connsiteY9" fmla="*/ 243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09181" h="6858000">
                  <a:moveTo>
                    <a:pt x="937727" y="0"/>
                  </a:moveTo>
                  <a:lnTo>
                    <a:pt x="955085" y="0"/>
                  </a:lnTo>
                  <a:lnTo>
                    <a:pt x="982018" y="25210"/>
                  </a:lnTo>
                  <a:cubicBezTo>
                    <a:pt x="1836289" y="886318"/>
                    <a:pt x="2270080" y="2270266"/>
                    <a:pt x="2202283" y="3810283"/>
                  </a:cubicBezTo>
                  <a:cubicBezTo>
                    <a:pt x="2138530" y="5258455"/>
                    <a:pt x="1199288" y="5896573"/>
                    <a:pt x="236958" y="6682507"/>
                  </a:cubicBezTo>
                  <a:lnTo>
                    <a:pt x="19349" y="6858000"/>
                  </a:lnTo>
                  <a:lnTo>
                    <a:pt x="0" y="6858000"/>
                  </a:lnTo>
                  <a:lnTo>
                    <a:pt x="218679" y="6681644"/>
                  </a:lnTo>
                  <a:cubicBezTo>
                    <a:pt x="1181008" y="5895709"/>
                    <a:pt x="2120250" y="5257592"/>
                    <a:pt x="2184004" y="3809420"/>
                  </a:cubicBezTo>
                  <a:cubicBezTo>
                    <a:pt x="2251801" y="2269402"/>
                    <a:pt x="1818009" y="885455"/>
                    <a:pt x="963738" y="24346"/>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pic>
        <p:nvPicPr>
          <p:cNvPr id="3" name="Picture 2">
            <a:extLst>
              <a:ext uri="{FF2B5EF4-FFF2-40B4-BE49-F238E27FC236}">
                <a16:creationId xmlns:a16="http://schemas.microsoft.com/office/drawing/2014/main" id="{E11F6DD4-5FC5-9F44-DA27-B3A7A4CB097F}"/>
              </a:ext>
            </a:extLst>
          </p:cNvPr>
          <p:cNvPicPr>
            <a:picLocks noChangeAspect="1"/>
          </p:cNvPicPr>
          <p:nvPr/>
        </p:nvPicPr>
        <p:blipFill>
          <a:blip r:embed="rId3"/>
          <a:stretch>
            <a:fillRect/>
          </a:stretch>
        </p:blipFill>
        <p:spPr>
          <a:xfrm>
            <a:off x="419605" y="988117"/>
            <a:ext cx="11352790" cy="4881766"/>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2856226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4" name="Picture 3" descr="Stairs going up an apartment">
            <a:extLst>
              <a:ext uri="{FF2B5EF4-FFF2-40B4-BE49-F238E27FC236}">
                <a16:creationId xmlns:a16="http://schemas.microsoft.com/office/drawing/2014/main" id="{1D91D2E0-E248-E31D-09A9-3AA403FA6A4D}"/>
              </a:ext>
            </a:extLst>
          </p:cNvPr>
          <p:cNvPicPr>
            <a:picLocks noChangeAspect="1"/>
          </p:cNvPicPr>
          <p:nvPr/>
        </p:nvPicPr>
        <p:blipFill rotWithShape="1">
          <a:blip r:embed="rId2"/>
          <a:srcRect t="15710" r="-1" b="-1"/>
          <a:stretch/>
        </p:blipFill>
        <p:spPr>
          <a:xfrm>
            <a:off x="1524" y="10"/>
            <a:ext cx="12188952" cy="6857990"/>
          </a:xfrm>
          <a:prstGeom prst="rect">
            <a:avLst/>
          </a:prstGeom>
        </p:spPr>
      </p:pic>
      <p:sp>
        <p:nvSpPr>
          <p:cNvPr id="15" name="Freeform: Shape 14">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0337" y="875758"/>
            <a:ext cx="5219885" cy="5109539"/>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986" y="673591"/>
            <a:ext cx="5565913" cy="541540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alpha val="70000"/>
              </a:srgb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7734" y="1041621"/>
            <a:ext cx="4953365" cy="480152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Meiryo"/>
            </a:endParaRPr>
          </a:p>
        </p:txBody>
      </p:sp>
      <p:sp>
        <p:nvSpPr>
          <p:cNvPr id="2" name="TextBox 1">
            <a:extLst>
              <a:ext uri="{FF2B5EF4-FFF2-40B4-BE49-F238E27FC236}">
                <a16:creationId xmlns:a16="http://schemas.microsoft.com/office/drawing/2014/main" id="{F19AE408-B987-6DE0-0098-D7335C7EABE8}"/>
              </a:ext>
            </a:extLst>
          </p:cNvPr>
          <p:cNvSpPr txBox="1"/>
          <p:nvPr/>
        </p:nvSpPr>
        <p:spPr>
          <a:xfrm>
            <a:off x="1394220" y="2110550"/>
            <a:ext cx="4181444" cy="2362673"/>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3600" dirty="0">
                <a:solidFill>
                  <a:schemeClr val="tx1">
                    <a:lumMod val="75000"/>
                    <a:lumOff val="25000"/>
                  </a:schemeClr>
                </a:solidFill>
                <a:latin typeface="+mj-lt"/>
                <a:ea typeface="+mj-ea"/>
                <a:cs typeface="+mj-cs"/>
              </a:rPr>
              <a:t>What are the popular Room Types and Property Types in New York?</a:t>
            </a:r>
          </a:p>
        </p:txBody>
      </p:sp>
    </p:spTree>
    <p:extLst>
      <p:ext uri="{BB962C8B-B14F-4D97-AF65-F5344CB8AC3E}">
        <p14:creationId xmlns:p14="http://schemas.microsoft.com/office/powerpoint/2010/main" val="2286241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21" name="Freeform: Shape 20">
            <a:extLst>
              <a:ext uri="{FF2B5EF4-FFF2-40B4-BE49-F238E27FC236}">
                <a16:creationId xmlns:a16="http://schemas.microsoft.com/office/drawing/2014/main" id="{0ACBD85E-A404-45CB-B532-1039E479D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DB1626B1-BAC7-4893-A5AC-620597685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5" name="Freeform: Shape 24">
            <a:extLst>
              <a:ext uri="{FF2B5EF4-FFF2-40B4-BE49-F238E27FC236}">
                <a16:creationId xmlns:a16="http://schemas.microsoft.com/office/drawing/2014/main" id="{D64E9910-51FE-45BF-973D-9D2401FD3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7" name="Picture 6">
            <a:extLst>
              <a:ext uri="{FF2B5EF4-FFF2-40B4-BE49-F238E27FC236}">
                <a16:creationId xmlns:a16="http://schemas.microsoft.com/office/drawing/2014/main" id="{47AD2834-542E-9ADD-3B57-666578A59D2E}"/>
              </a:ext>
            </a:extLst>
          </p:cNvPr>
          <p:cNvPicPr>
            <a:picLocks noChangeAspect="1"/>
          </p:cNvPicPr>
          <p:nvPr/>
        </p:nvPicPr>
        <p:blipFill>
          <a:blip r:embed="rId3"/>
          <a:stretch>
            <a:fillRect/>
          </a:stretch>
        </p:blipFill>
        <p:spPr>
          <a:xfrm>
            <a:off x="344653" y="847638"/>
            <a:ext cx="11502694" cy="4966609"/>
          </a:xfrm>
          <a:prstGeom prst="rect">
            <a:avLst/>
          </a:prstGeom>
          <a:effectLst>
            <a:outerShdw blurRad="50800" dist="50800" dir="3000000" algn="ctr" rotWithShape="0">
              <a:srgbClr val="000000">
                <a:alpha val="40000"/>
              </a:srgbClr>
            </a:outerShdw>
          </a:effectLst>
        </p:spPr>
      </p:pic>
    </p:spTree>
    <p:extLst>
      <p:ext uri="{BB962C8B-B14F-4D97-AF65-F5344CB8AC3E}">
        <p14:creationId xmlns:p14="http://schemas.microsoft.com/office/powerpoint/2010/main" val="423277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3" name="Picture 3" descr="Aerial view of buildings">
            <a:extLst>
              <a:ext uri="{FF2B5EF4-FFF2-40B4-BE49-F238E27FC236}">
                <a16:creationId xmlns:a16="http://schemas.microsoft.com/office/drawing/2014/main" id="{82257A01-6B22-58C2-3619-7FE6F6CCA927}"/>
              </a:ext>
            </a:extLst>
          </p:cNvPr>
          <p:cNvPicPr>
            <a:picLocks noChangeAspect="1"/>
          </p:cNvPicPr>
          <p:nvPr/>
        </p:nvPicPr>
        <p:blipFill rotWithShape="1">
          <a:blip r:embed="rId2"/>
          <a:srcRect r="3182" b="-1"/>
          <a:stretch/>
        </p:blipFill>
        <p:spPr>
          <a:xfrm>
            <a:off x="20" y="10"/>
            <a:ext cx="9947062" cy="6857990"/>
          </a:xfrm>
          <a:prstGeom prst="rect">
            <a:avLst/>
          </a:prstGeom>
        </p:spPr>
      </p:pic>
      <p:sp>
        <p:nvSpPr>
          <p:cNvPr id="27" name="Freeform: Shape 26">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86049"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29" name="Freeform: Shape 28">
            <a:extLst>
              <a:ext uri="{FF2B5EF4-FFF2-40B4-BE49-F238E27FC236}">
                <a16:creationId xmlns:a16="http://schemas.microsoft.com/office/drawing/2014/main" id="{F9EC3F91-A75C-4F74-867E-E4C28C135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48226" y="0"/>
            <a:ext cx="5043774" cy="6858000"/>
          </a:xfrm>
          <a:custGeom>
            <a:avLst/>
            <a:gdLst>
              <a:gd name="connsiteX0" fmla="*/ 1648981 w 5043774"/>
              <a:gd name="connsiteY0" fmla="*/ 0 h 6858000"/>
              <a:gd name="connsiteX1" fmla="*/ 2759699 w 5043774"/>
              <a:gd name="connsiteY1" fmla="*/ 0 h 6858000"/>
              <a:gd name="connsiteX2" fmla="*/ 3379301 w 5043774"/>
              <a:gd name="connsiteY2" fmla="*/ 0 h 6858000"/>
              <a:gd name="connsiteX3" fmla="*/ 3552342 w 5043774"/>
              <a:gd name="connsiteY3" fmla="*/ 0 h 6858000"/>
              <a:gd name="connsiteX4" fmla="*/ 4617166 w 5043774"/>
              <a:gd name="connsiteY4" fmla="*/ 0 h 6858000"/>
              <a:gd name="connsiteX5" fmla="*/ 4786130 w 5043774"/>
              <a:gd name="connsiteY5" fmla="*/ 0 h 6858000"/>
              <a:gd name="connsiteX6" fmla="*/ 4980168 w 5043774"/>
              <a:gd name="connsiteY6" fmla="*/ 0 h 6858000"/>
              <a:gd name="connsiteX7" fmla="*/ 5043774 w 5043774"/>
              <a:gd name="connsiteY7" fmla="*/ 0 h 6858000"/>
              <a:gd name="connsiteX8" fmla="*/ 5043774 w 5043774"/>
              <a:gd name="connsiteY8" fmla="*/ 6858000 h 6858000"/>
              <a:gd name="connsiteX9" fmla="*/ 4980168 w 5043774"/>
              <a:gd name="connsiteY9" fmla="*/ 6858000 h 6858000"/>
              <a:gd name="connsiteX10" fmla="*/ 4786130 w 5043774"/>
              <a:gd name="connsiteY10" fmla="*/ 6858000 h 6858000"/>
              <a:gd name="connsiteX11" fmla="*/ 4617166 w 5043774"/>
              <a:gd name="connsiteY11" fmla="*/ 6858000 h 6858000"/>
              <a:gd name="connsiteX12" fmla="*/ 3552342 w 5043774"/>
              <a:gd name="connsiteY12" fmla="*/ 6858000 h 6858000"/>
              <a:gd name="connsiteX13" fmla="*/ 3379301 w 5043774"/>
              <a:gd name="connsiteY13" fmla="*/ 6858000 h 6858000"/>
              <a:gd name="connsiteX14" fmla="*/ 2759699 w 5043774"/>
              <a:gd name="connsiteY14" fmla="*/ 6858000 h 6858000"/>
              <a:gd name="connsiteX15" fmla="*/ 2542782 w 5043774"/>
              <a:gd name="connsiteY15" fmla="*/ 6858000 h 6858000"/>
              <a:gd name="connsiteX16" fmla="*/ 2429239 w 5043774"/>
              <a:gd name="connsiteY16" fmla="*/ 6780599 h 6858000"/>
              <a:gd name="connsiteX17" fmla="*/ 1904328 w 5043774"/>
              <a:gd name="connsiteY17" fmla="*/ 6374814 h 6858000"/>
              <a:gd name="connsiteX18" fmla="*/ 0 w 5043774"/>
              <a:gd name="connsiteY18" fmla="*/ 3621656 h 6858000"/>
              <a:gd name="connsiteX19" fmla="*/ 1626503 w 5043774"/>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43774" h="6858000">
                <a:moveTo>
                  <a:pt x="1648981" y="0"/>
                </a:moveTo>
                <a:lnTo>
                  <a:pt x="2759699" y="0"/>
                </a:lnTo>
                <a:lnTo>
                  <a:pt x="3379301" y="0"/>
                </a:lnTo>
                <a:lnTo>
                  <a:pt x="3552342" y="0"/>
                </a:lnTo>
                <a:lnTo>
                  <a:pt x="4617166" y="0"/>
                </a:lnTo>
                <a:lnTo>
                  <a:pt x="4786130" y="0"/>
                </a:lnTo>
                <a:lnTo>
                  <a:pt x="4980168" y="0"/>
                </a:lnTo>
                <a:lnTo>
                  <a:pt x="5043774" y="0"/>
                </a:lnTo>
                <a:lnTo>
                  <a:pt x="5043774" y="6858000"/>
                </a:lnTo>
                <a:lnTo>
                  <a:pt x="4980168" y="6858000"/>
                </a:lnTo>
                <a:lnTo>
                  <a:pt x="4786130" y="6858000"/>
                </a:lnTo>
                <a:lnTo>
                  <a:pt x="4617166" y="6858000"/>
                </a:lnTo>
                <a:lnTo>
                  <a:pt x="3552342" y="6858000"/>
                </a:lnTo>
                <a:lnTo>
                  <a:pt x="3379301" y="6858000"/>
                </a:lnTo>
                <a:lnTo>
                  <a:pt x="2759699" y="6858000"/>
                </a:lnTo>
                <a:lnTo>
                  <a:pt x="2542782" y="6858000"/>
                </a:lnTo>
                <a:lnTo>
                  <a:pt x="2429239" y="6780599"/>
                </a:lnTo>
                <a:cubicBezTo>
                  <a:pt x="2252641" y="6653108"/>
                  <a:pt x="2079285" y="6515397"/>
                  <a:pt x="1904328" y="6374814"/>
                </a:cubicBezTo>
                <a:cubicBezTo>
                  <a:pt x="943579" y="5602839"/>
                  <a:pt x="0" y="4969131"/>
                  <a:pt x="0" y="3621656"/>
                </a:cubicBezTo>
                <a:cubicBezTo>
                  <a:pt x="0" y="2093192"/>
                  <a:pt x="582912" y="754641"/>
                  <a:pt x="1626503" y="14997"/>
                </a:cubicBezTo>
                <a:close/>
              </a:path>
            </a:pathLst>
          </a:cu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Meiryo"/>
            </a:endParaRPr>
          </a:p>
        </p:txBody>
      </p:sp>
      <p:sp>
        <p:nvSpPr>
          <p:cNvPr id="31" name="Freeform: Shape 30">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9701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extBox 1">
            <a:extLst>
              <a:ext uri="{FF2B5EF4-FFF2-40B4-BE49-F238E27FC236}">
                <a16:creationId xmlns:a16="http://schemas.microsoft.com/office/drawing/2014/main" id="{4738B2E5-5721-8EF1-AFFC-27B47A3FAA52}"/>
              </a:ext>
            </a:extLst>
          </p:cNvPr>
          <p:cNvSpPr txBox="1"/>
          <p:nvPr/>
        </p:nvSpPr>
        <p:spPr>
          <a:xfrm>
            <a:off x="8046719" y="2722729"/>
            <a:ext cx="3633747" cy="2700062"/>
          </a:xfrm>
          <a:prstGeom prst="rect">
            <a:avLst/>
          </a:prstGeom>
        </p:spPr>
        <p:txBody>
          <a:bodyPr vert="horz" lIns="91440" tIns="45720" rIns="91440" bIns="45720" rtlCol="0">
            <a:normAutofit/>
          </a:bodyPr>
          <a:lstStyle/>
          <a:p>
            <a:pPr indent="-228600">
              <a:lnSpc>
                <a:spcPct val="90000"/>
              </a:lnSpc>
              <a:spcAft>
                <a:spcPts val="600"/>
              </a:spcAft>
            </a:pPr>
            <a:r>
              <a:rPr lang="en-US" sz="3200" dirty="0">
                <a:latin typeface="+mj-lt"/>
              </a:rPr>
              <a:t>What are the selling points of the short-stay rentals in New York?</a:t>
            </a:r>
          </a:p>
        </p:txBody>
      </p:sp>
    </p:spTree>
    <p:extLst>
      <p:ext uri="{BB962C8B-B14F-4D97-AF65-F5344CB8AC3E}">
        <p14:creationId xmlns:p14="http://schemas.microsoft.com/office/powerpoint/2010/main" val="7130789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5476</TotalTime>
  <Words>1441</Words>
  <Application>Microsoft Office PowerPoint</Application>
  <PresentationFormat>Widescreen</PresentationFormat>
  <Paragraphs>92</Paragraphs>
  <Slides>15</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Meiryo</vt:lpstr>
      <vt:lpstr>Arial</vt:lpstr>
      <vt:lpstr>Calibri</vt:lpstr>
      <vt:lpstr>Calibri Light</vt:lpstr>
      <vt:lpstr>Segoe UI</vt:lpstr>
      <vt:lpstr>Tableau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Patricia May Sales</dc:creator>
  <cp:lastModifiedBy>Patricia May Sales</cp:lastModifiedBy>
  <cp:revision>30</cp:revision>
  <dcterms:created xsi:type="dcterms:W3CDTF">2023-07-04T06:18:02Z</dcterms:created>
  <dcterms:modified xsi:type="dcterms:W3CDTF">2023-07-09T13:38:44Z</dcterms:modified>
</cp:coreProperties>
</file>

<file path=docProps/thumbnail.jpeg>
</file>